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omments/comment1.xml" ContentType="application/vnd.openxmlformats-officedocument.presentationml.comment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rgita Blaževičiūtė" initials="J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72"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C:\Users\g.svaniene\Desktop\Knyga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svaniene\Desktop\Knyga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svaniene\Desktop\Knyga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svaniene\Desktop\Knyga1.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7.xml.rels><?xml version="1.0" encoding="UTF-8" standalone="yes"?>
<Relationships xmlns="http://schemas.openxmlformats.org/package/2006/relationships"><Relationship Id="rId1" Type="http://schemas.openxmlformats.org/officeDocument/2006/relationships/oleObject" Target="file:///C:\Users\g.svaniene\AppData\Local\Microsoft\Windows\INetCache\Content.Outlook\PR2FF1GS\Grazin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manualLayout>
          <c:layoutTarget val="inner"/>
          <c:xMode val="edge"/>
          <c:yMode val="edge"/>
          <c:x val="0.25848324047157378"/>
          <c:y val="8.2400371595341623E-2"/>
          <c:w val="0.51945444295331222"/>
          <c:h val="0.76976736116940614"/>
        </c:manualLayout>
      </c:layout>
      <c:pie3DChart>
        <c:varyColors val="1"/>
        <c:ser>
          <c:idx val="0"/>
          <c:order val="0"/>
          <c:tx>
            <c:strRef>
              <c:f>[Grazinos.xlsx]Lapas1!$G$2</c:f>
              <c:strCache>
                <c:ptCount val="1"/>
              </c:strCache>
            </c:strRef>
          </c:tx>
          <c:explosion val="25"/>
          <c:dLbls>
            <c:dLbl>
              <c:idx val="4"/>
              <c:layout/>
              <c:tx>
                <c:rich>
                  <a:bodyPr/>
                  <a:lstStyle/>
                  <a:p>
                    <a:r>
                      <a:rPr lang="en-US"/>
                      <a:t>5; </a:t>
                    </a:r>
                    <a:r>
                      <a:rPr lang="lt-LT" smtClean="0"/>
                      <a:t>6509,33</a:t>
                    </a:r>
                  </a:p>
                  <a:p>
                    <a:endParaRPr lang="en-US"/>
                  </a:p>
                </c:rich>
              </c:tx>
              <c:showLegendKey val="0"/>
              <c:showVal val="1"/>
              <c:showCatName val="1"/>
              <c:showSerName val="0"/>
              <c:showPercent val="0"/>
              <c:showBubbleSize val="0"/>
            </c:dLbl>
            <c:dLbl>
              <c:idx val="5"/>
              <c:layout/>
              <c:tx>
                <c:rich>
                  <a:bodyPr/>
                  <a:lstStyle/>
                  <a:p>
                    <a:r>
                      <a:rPr lang="en-US"/>
                      <a:t>6; </a:t>
                    </a:r>
                    <a:r>
                      <a:rPr lang="en-US" smtClean="0"/>
                      <a:t>14</a:t>
                    </a:r>
                    <a:r>
                      <a:rPr lang="lt-LT" smtClean="0"/>
                      <a:t>83,00</a:t>
                    </a:r>
                  </a:p>
                  <a:p>
                    <a:endParaRPr lang="en-US"/>
                  </a:p>
                </c:rich>
              </c:tx>
              <c:showLegendKey val="0"/>
              <c:showVal val="1"/>
              <c:showCatName val="1"/>
              <c:showSerName val="0"/>
              <c:showPercent val="0"/>
              <c:showBubbleSize val="0"/>
            </c:dLbl>
            <c:showLegendKey val="0"/>
            <c:showVal val="1"/>
            <c:showCatName val="1"/>
            <c:showSerName val="0"/>
            <c:showPercent val="0"/>
            <c:showBubbleSize val="0"/>
            <c:showLeaderLines val="1"/>
          </c:dLbls>
          <c:cat>
            <c:numRef>
              <c:f>[Grazinos.xlsx]Lapas1!$F$3:$F$8</c:f>
              <c:numCache>
                <c:formatCode>General</c:formatCode>
                <c:ptCount val="6"/>
                <c:pt idx="0">
                  <c:v>1</c:v>
                </c:pt>
                <c:pt idx="1">
                  <c:v>2</c:v>
                </c:pt>
                <c:pt idx="2">
                  <c:v>3</c:v>
                </c:pt>
                <c:pt idx="3">
                  <c:v>4</c:v>
                </c:pt>
                <c:pt idx="4">
                  <c:v>5</c:v>
                </c:pt>
                <c:pt idx="5">
                  <c:v>6</c:v>
                </c:pt>
              </c:numCache>
            </c:numRef>
          </c:cat>
          <c:val>
            <c:numRef>
              <c:f>[Grazinos.xlsx]Lapas1!$G$3:$G$8</c:f>
              <c:numCache>
                <c:formatCode>General</c:formatCode>
                <c:ptCount val="6"/>
                <c:pt idx="0">
                  <c:v>-3620.5</c:v>
                </c:pt>
                <c:pt idx="1">
                  <c:v>14566.8</c:v>
                </c:pt>
                <c:pt idx="2">
                  <c:v>4151.5600000000004</c:v>
                </c:pt>
                <c:pt idx="3">
                  <c:v>10282.9</c:v>
                </c:pt>
                <c:pt idx="4">
                  <c:v>7693.29</c:v>
                </c:pt>
                <c:pt idx="5">
                  <c:v>1468.1</c:v>
                </c:pt>
              </c:numCache>
            </c:numRef>
          </c:val>
        </c:ser>
        <c:ser>
          <c:idx val="1"/>
          <c:order val="1"/>
          <c:tx>
            <c:strRef>
              <c:f>[Grazinos.xlsx]Lapas1!$H$2</c:f>
              <c:strCache>
                <c:ptCount val="1"/>
              </c:strCache>
            </c:strRef>
          </c:tx>
          <c:explosion val="25"/>
          <c:dLbls>
            <c:showLegendKey val="0"/>
            <c:showVal val="1"/>
            <c:showCatName val="1"/>
            <c:showSerName val="0"/>
            <c:showPercent val="0"/>
            <c:showBubbleSize val="0"/>
            <c:showLeaderLines val="1"/>
          </c:dLbls>
          <c:cat>
            <c:numRef>
              <c:f>[Grazinos.xlsx]Lapas1!$F$3:$F$8</c:f>
              <c:numCache>
                <c:formatCode>General</c:formatCode>
                <c:ptCount val="6"/>
                <c:pt idx="0">
                  <c:v>1</c:v>
                </c:pt>
                <c:pt idx="1">
                  <c:v>2</c:v>
                </c:pt>
                <c:pt idx="2">
                  <c:v>3</c:v>
                </c:pt>
                <c:pt idx="3">
                  <c:v>4</c:v>
                </c:pt>
                <c:pt idx="4">
                  <c:v>5</c:v>
                </c:pt>
                <c:pt idx="5">
                  <c:v>6</c:v>
                </c:pt>
              </c:numCache>
            </c:numRef>
          </c:cat>
          <c:val>
            <c:numRef>
              <c:f>[Grazinos.xlsx]Lapas1!$H$3:$H$8</c:f>
              <c:numCache>
                <c:formatCode>General</c:formatCode>
                <c:ptCount val="6"/>
              </c:numCache>
            </c:numRef>
          </c:val>
        </c:ser>
        <c:dLbls>
          <c:showLegendKey val="0"/>
          <c:showVal val="1"/>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dLbls>
          <c:showLegendKey val="0"/>
          <c:showVal val="0"/>
          <c:showCatName val="0"/>
          <c:showSerName val="0"/>
          <c:showPercent val="0"/>
          <c:showBubbleSize val="0"/>
        </c:dLbls>
        <c:gapWidth val="150"/>
        <c:shape val="cone"/>
        <c:axId val="656069120"/>
        <c:axId val="140655360"/>
        <c:axId val="0"/>
      </c:bar3DChart>
      <c:catAx>
        <c:axId val="656069120"/>
        <c:scaling>
          <c:orientation val="minMax"/>
        </c:scaling>
        <c:delete val="0"/>
        <c:axPos val="b"/>
        <c:majorTickMark val="out"/>
        <c:minorTickMark val="none"/>
        <c:tickLblPos val="nextTo"/>
        <c:crossAx val="140655360"/>
        <c:crosses val="autoZero"/>
        <c:auto val="1"/>
        <c:lblAlgn val="ctr"/>
        <c:lblOffset val="100"/>
        <c:noMultiLvlLbl val="0"/>
      </c:catAx>
      <c:valAx>
        <c:axId val="140655360"/>
        <c:scaling>
          <c:orientation val="minMax"/>
        </c:scaling>
        <c:delete val="0"/>
        <c:axPos val="l"/>
        <c:majorGridlines/>
        <c:majorTickMark val="out"/>
        <c:minorTickMark val="none"/>
        <c:tickLblPos val="nextTo"/>
        <c:crossAx val="65606912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dLbls>
          <c:showLegendKey val="0"/>
          <c:showVal val="0"/>
          <c:showCatName val="0"/>
          <c:showSerName val="0"/>
          <c:showPercent val="0"/>
          <c:showBubbleSize val="0"/>
        </c:dLbls>
        <c:gapWidth val="150"/>
        <c:shape val="cone"/>
        <c:axId val="656070144"/>
        <c:axId val="623411776"/>
        <c:axId val="0"/>
      </c:bar3DChart>
      <c:catAx>
        <c:axId val="656070144"/>
        <c:scaling>
          <c:orientation val="minMax"/>
        </c:scaling>
        <c:delete val="0"/>
        <c:axPos val="b"/>
        <c:majorTickMark val="out"/>
        <c:minorTickMark val="none"/>
        <c:tickLblPos val="nextTo"/>
        <c:crossAx val="623411776"/>
        <c:crosses val="autoZero"/>
        <c:auto val="1"/>
        <c:lblAlgn val="ctr"/>
        <c:lblOffset val="100"/>
        <c:noMultiLvlLbl val="0"/>
      </c:catAx>
      <c:valAx>
        <c:axId val="623411776"/>
        <c:scaling>
          <c:orientation val="minMax"/>
        </c:scaling>
        <c:delete val="0"/>
        <c:axPos val="l"/>
        <c:majorGridlines/>
        <c:majorTickMark val="out"/>
        <c:minorTickMark val="none"/>
        <c:tickLblPos val="nextTo"/>
        <c:crossAx val="65607014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dLbls>
          <c:showLegendKey val="0"/>
          <c:showVal val="0"/>
          <c:showCatName val="0"/>
          <c:showSerName val="0"/>
          <c:showPercent val="0"/>
          <c:showBubbleSize val="0"/>
        </c:dLbls>
        <c:gapWidth val="150"/>
        <c:shape val="cone"/>
        <c:axId val="656070656"/>
        <c:axId val="623414080"/>
        <c:axId val="0"/>
      </c:bar3DChart>
      <c:catAx>
        <c:axId val="656070656"/>
        <c:scaling>
          <c:orientation val="minMax"/>
        </c:scaling>
        <c:delete val="0"/>
        <c:axPos val="b"/>
        <c:majorTickMark val="out"/>
        <c:minorTickMark val="none"/>
        <c:tickLblPos val="nextTo"/>
        <c:crossAx val="623414080"/>
        <c:crosses val="autoZero"/>
        <c:auto val="1"/>
        <c:lblAlgn val="ctr"/>
        <c:lblOffset val="100"/>
        <c:noMultiLvlLbl val="0"/>
      </c:catAx>
      <c:valAx>
        <c:axId val="623414080"/>
        <c:scaling>
          <c:orientation val="minMax"/>
        </c:scaling>
        <c:delete val="0"/>
        <c:axPos val="l"/>
        <c:majorGridlines/>
        <c:majorTickMark val="out"/>
        <c:minorTickMark val="none"/>
        <c:tickLblPos val="nextTo"/>
        <c:crossAx val="6560706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dLbls>
          <c:showLegendKey val="0"/>
          <c:showVal val="0"/>
          <c:showCatName val="0"/>
          <c:showSerName val="0"/>
          <c:showPercent val="0"/>
          <c:showBubbleSize val="0"/>
        </c:dLbls>
        <c:gapWidth val="150"/>
        <c:shape val="cone"/>
        <c:axId val="656071168"/>
        <c:axId val="623415808"/>
        <c:axId val="0"/>
      </c:bar3DChart>
      <c:catAx>
        <c:axId val="656071168"/>
        <c:scaling>
          <c:orientation val="minMax"/>
        </c:scaling>
        <c:delete val="0"/>
        <c:axPos val="b"/>
        <c:majorTickMark val="out"/>
        <c:minorTickMark val="none"/>
        <c:tickLblPos val="nextTo"/>
        <c:crossAx val="623415808"/>
        <c:crosses val="autoZero"/>
        <c:auto val="1"/>
        <c:lblAlgn val="ctr"/>
        <c:lblOffset val="100"/>
        <c:noMultiLvlLbl val="0"/>
      </c:catAx>
      <c:valAx>
        <c:axId val="623415808"/>
        <c:scaling>
          <c:orientation val="minMax"/>
        </c:scaling>
        <c:delete val="0"/>
        <c:axPos val="l"/>
        <c:majorGridlines/>
        <c:majorTickMark val="out"/>
        <c:minorTickMark val="none"/>
        <c:tickLblPos val="nextTo"/>
        <c:crossAx val="6560711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131437401542816"/>
          <c:y val="0.20965595698983266"/>
          <c:w val="0.48577248818513741"/>
          <c:h val="0.79034404301016736"/>
        </c:manualLayout>
      </c:layout>
      <c:barChart>
        <c:barDir val="bar"/>
        <c:grouping val="clustered"/>
        <c:varyColors val="0"/>
        <c:ser>
          <c:idx val="1"/>
          <c:order val="0"/>
          <c:tx>
            <c:strRef>
              <c:f>Lapas1!$H$2</c:f>
              <c:strCache>
                <c:ptCount val="1"/>
              </c:strCache>
            </c:strRef>
          </c:tx>
          <c:invertIfNegative val="0"/>
          <c:dLbls>
            <c:spPr>
              <a:noFill/>
              <a:ln>
                <a:noFill/>
              </a:ln>
              <a:effectLst/>
            </c:spP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numRef>
              <c:f>Lapas1!$F$3:$F$8</c:f>
              <c:numCache>
                <c:formatCode>General</c:formatCode>
                <c:ptCount val="6"/>
                <c:pt idx="0">
                  <c:v>1</c:v>
                </c:pt>
                <c:pt idx="1">
                  <c:v>2</c:v>
                </c:pt>
                <c:pt idx="2">
                  <c:v>3</c:v>
                </c:pt>
                <c:pt idx="3">
                  <c:v>4</c:v>
                </c:pt>
                <c:pt idx="4">
                  <c:v>5</c:v>
                </c:pt>
                <c:pt idx="5">
                  <c:v>6</c:v>
                </c:pt>
              </c:numCache>
            </c:numRef>
          </c:cat>
          <c:val>
            <c:numRef>
              <c:f>Lapas1!$H$3:$H$8</c:f>
              <c:numCache>
                <c:formatCode>General</c:formatCode>
                <c:ptCount val="6"/>
              </c:numCache>
            </c:numRef>
          </c:val>
        </c:ser>
        <c:dLbls>
          <c:showLegendKey val="0"/>
          <c:showVal val="0"/>
          <c:showCatName val="1"/>
          <c:showSerName val="0"/>
          <c:showPercent val="0"/>
          <c:showBubbleSize val="0"/>
        </c:dLbls>
        <c:gapWidth val="150"/>
        <c:axId val="656920576"/>
        <c:axId val="623416960"/>
      </c:barChart>
      <c:catAx>
        <c:axId val="656920576"/>
        <c:scaling>
          <c:orientation val="minMax"/>
        </c:scaling>
        <c:delete val="1"/>
        <c:axPos val="l"/>
        <c:numFmt formatCode="General" sourceLinked="1"/>
        <c:majorTickMark val="out"/>
        <c:minorTickMark val="none"/>
        <c:tickLblPos val="nextTo"/>
        <c:crossAx val="623416960"/>
        <c:crosses val="autoZero"/>
        <c:auto val="1"/>
        <c:lblAlgn val="ctr"/>
        <c:lblOffset val="100"/>
        <c:noMultiLvlLbl val="0"/>
      </c:catAx>
      <c:valAx>
        <c:axId val="623416960"/>
        <c:scaling>
          <c:orientation val="minMax"/>
        </c:scaling>
        <c:delete val="1"/>
        <c:axPos val="b"/>
        <c:numFmt formatCode="General" sourceLinked="1"/>
        <c:majorTickMark val="out"/>
        <c:minorTickMark val="none"/>
        <c:tickLblPos val="nextTo"/>
        <c:crossAx val="65692057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[Grazinos.xlsx]Lapas1!$G$2</c:f>
              <c:strCache>
                <c:ptCount val="1"/>
              </c:strCache>
            </c:strRef>
          </c:tx>
          <c:dLbls>
            <c:dLbl>
              <c:idx val="4"/>
              <c:layout/>
              <c:tx>
                <c:rich>
                  <a:bodyPr/>
                  <a:lstStyle/>
                  <a:p>
                    <a:r>
                      <a:rPr lang="en-US"/>
                      <a:t>5; </a:t>
                    </a:r>
                    <a:r>
                      <a:rPr lang="lt-LT" smtClean="0"/>
                      <a:t>6509,33</a:t>
                    </a:r>
                    <a:r>
                      <a:rPr lang="en-US" smtClean="0"/>
                      <a:t>; </a:t>
                    </a:r>
                    <a:r>
                      <a:rPr lang="en-US"/>
                      <a:t>18%</a:t>
                    </a:r>
                  </a:p>
                </c:rich>
              </c:tx>
              <c:showLegendKey val="0"/>
              <c:showVal val="1"/>
              <c:showCatName val="1"/>
              <c:showSerName val="0"/>
              <c:showPercent val="1"/>
              <c:showBubbleSize val="0"/>
            </c:dLbl>
            <c:dLbl>
              <c:idx val="5"/>
              <c:layout/>
              <c:tx>
                <c:rich>
                  <a:bodyPr/>
                  <a:lstStyle/>
                  <a:p>
                    <a:r>
                      <a:rPr lang="en-US"/>
                      <a:t>6; </a:t>
                    </a:r>
                    <a:r>
                      <a:rPr lang="en-US" smtClean="0"/>
                      <a:t>146</a:t>
                    </a:r>
                    <a:r>
                      <a:rPr lang="lt-LT" smtClean="0"/>
                      <a:t>83</a:t>
                    </a:r>
                    <a:r>
                      <a:rPr lang="en-US" smtClean="0"/>
                      <a:t>; </a:t>
                    </a:r>
                    <a:r>
                      <a:rPr lang="en-US"/>
                      <a:t>3%</a:t>
                    </a:r>
                  </a:p>
                </c:rich>
              </c:tx>
              <c:showLegendKey val="0"/>
              <c:showVal val="1"/>
              <c:showCatName val="1"/>
              <c:showSerName val="0"/>
              <c:showPercent val="1"/>
              <c:showBubbleSize val="0"/>
            </c:dLbl>
            <c:showLegendKey val="0"/>
            <c:showVal val="1"/>
            <c:showCatName val="1"/>
            <c:showSerName val="0"/>
            <c:showPercent val="1"/>
            <c:showBubbleSize val="0"/>
            <c:showLeaderLines val="1"/>
          </c:dLbls>
          <c:cat>
            <c:numRef>
              <c:f>[Grazinos.xlsx]Lapas1!$F$3:$F$8</c:f>
              <c:numCache>
                <c:formatCode>General</c:formatCode>
                <c:ptCount val="6"/>
                <c:pt idx="0">
                  <c:v>1</c:v>
                </c:pt>
                <c:pt idx="1">
                  <c:v>2</c:v>
                </c:pt>
                <c:pt idx="2">
                  <c:v>3</c:v>
                </c:pt>
                <c:pt idx="3">
                  <c:v>4</c:v>
                </c:pt>
                <c:pt idx="4">
                  <c:v>5</c:v>
                </c:pt>
                <c:pt idx="5">
                  <c:v>6</c:v>
                </c:pt>
              </c:numCache>
            </c:numRef>
          </c:cat>
          <c:val>
            <c:numRef>
              <c:f>[Grazinos.xlsx]Lapas1!$G$3:$G$8</c:f>
              <c:numCache>
                <c:formatCode>General</c:formatCode>
                <c:ptCount val="6"/>
                <c:pt idx="0">
                  <c:v>-3620.5</c:v>
                </c:pt>
                <c:pt idx="1">
                  <c:v>14566.8</c:v>
                </c:pt>
                <c:pt idx="2">
                  <c:v>4151.5600000000004</c:v>
                </c:pt>
                <c:pt idx="3">
                  <c:v>10282.9</c:v>
                </c:pt>
                <c:pt idx="4">
                  <c:v>7693.29</c:v>
                </c:pt>
                <c:pt idx="5">
                  <c:v>1468.1</c:v>
                </c:pt>
              </c:numCache>
            </c:numRef>
          </c:val>
        </c:ser>
        <c:dLbls>
          <c:showLegendKey val="0"/>
          <c:showVal val="1"/>
          <c:showCatName val="1"/>
          <c:showSerName val="0"/>
          <c:showPercent val="0"/>
          <c:showBubbleSize val="0"/>
          <c:showLeaderLines val="1"/>
        </c:dLbls>
        <c:firstSliceAng val="0"/>
      </c:pieChart>
      <c:barChart>
        <c:barDir val="bar"/>
        <c:grouping val="clustered"/>
        <c:varyColors val="0"/>
        <c:ser>
          <c:idx val="1"/>
          <c:order val="1"/>
          <c:tx>
            <c:strRef>
              <c:f>[Grazinos.xlsx]Lapas1!$H$2</c:f>
              <c:strCache>
                <c:ptCount val="1"/>
              </c:strCache>
            </c:strRef>
          </c:tx>
          <c:invertIfNegative val="0"/>
          <c:cat>
            <c:numRef>
              <c:f>[Grazinos.xlsx]Lapas1!$F$3:$F$8</c:f>
              <c:numCache>
                <c:formatCode>General</c:formatCode>
                <c:ptCount val="6"/>
                <c:pt idx="0">
                  <c:v>1</c:v>
                </c:pt>
                <c:pt idx="1">
                  <c:v>2</c:v>
                </c:pt>
                <c:pt idx="2">
                  <c:v>3</c:v>
                </c:pt>
                <c:pt idx="3">
                  <c:v>4</c:v>
                </c:pt>
                <c:pt idx="4">
                  <c:v>5</c:v>
                </c:pt>
                <c:pt idx="5">
                  <c:v>6</c:v>
                </c:pt>
              </c:numCache>
            </c:numRef>
          </c:cat>
          <c:val>
            <c:numRef>
              <c:f>[Grazinos.xlsx]Lapas1!$H$3:$H$8</c:f>
              <c:numCache>
                <c:formatCode>General</c:formatCode>
                <c:ptCount val="6"/>
              </c:numCache>
            </c:numRef>
          </c:val>
        </c:ser>
        <c:dLbls>
          <c:showLegendKey val="0"/>
          <c:showVal val="1"/>
          <c:showCatName val="1"/>
          <c:showSerName val="0"/>
          <c:showPercent val="0"/>
          <c:showBubbleSize val="0"/>
        </c:dLbls>
        <c:gapWidth val="150"/>
        <c:axId val="656069632"/>
        <c:axId val="623418688"/>
      </c:barChart>
      <c:catAx>
        <c:axId val="656069632"/>
        <c:scaling>
          <c:orientation val="minMax"/>
        </c:scaling>
        <c:delete val="1"/>
        <c:axPos val="l"/>
        <c:numFmt formatCode="General" sourceLinked="1"/>
        <c:majorTickMark val="out"/>
        <c:minorTickMark val="none"/>
        <c:tickLblPos val="nextTo"/>
        <c:crossAx val="623418688"/>
        <c:crosses val="autoZero"/>
        <c:auto val="1"/>
        <c:lblAlgn val="ctr"/>
        <c:lblOffset val="100"/>
        <c:noMultiLvlLbl val="0"/>
      </c:catAx>
      <c:valAx>
        <c:axId val="623418688"/>
        <c:scaling>
          <c:orientation val="minMax"/>
        </c:scaling>
        <c:delete val="1"/>
        <c:axPos val="b"/>
        <c:numFmt formatCode="General" sourceLinked="1"/>
        <c:majorTickMark val="out"/>
        <c:minorTickMark val="none"/>
        <c:tickLblPos val="nextTo"/>
        <c:crossAx val="656069632"/>
        <c:crosses val="autoZero"/>
        <c:crossBetween val="between"/>
      </c:valAx>
    </c:plotArea>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7-02-10T11:11:26.551"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B0E03F-01AF-488D-991A-354C9C7DEF1A}" type="datetimeFigureOut">
              <a:rPr lang="en-US" smtClean="0"/>
              <a:pPr/>
              <a:t>2/17/2017</a:t>
            </a:fld>
            <a:endParaRPr lang="en-US"/>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C9410-F42C-4B23-A570-C248589F28D9}" type="slidenum">
              <a:rPr lang="en-US" smtClean="0"/>
              <a:pPr/>
              <a:t>‹#›</a:t>
            </a:fld>
            <a:endParaRPr lang="en-US"/>
          </a:p>
        </p:txBody>
      </p:sp>
    </p:spTree>
    <p:extLst>
      <p:ext uri="{BB962C8B-B14F-4D97-AF65-F5344CB8AC3E}">
        <p14:creationId xmlns:p14="http://schemas.microsoft.com/office/powerpoint/2010/main" val="205759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885F7F8-B39E-4C80-B60C-295887B9D64F}" type="datetimeFigureOut">
              <a:rPr lang="en-US" smtClean="0"/>
              <a:pPr/>
              <a:t>2/17/2017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8E83D6D-8602-4A48-AB06-40592EAB8144}"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nchor="ct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885F7F8-B39E-4C80-B60C-295887B9D64F}"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3D6D-8602-4A48-AB06-40592EAB8144}"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885F7F8-B39E-4C80-B60C-295887B9D64F}"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3D6D-8602-4A48-AB06-40592EAB8144}"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885F7F8-B39E-4C80-B60C-295887B9D64F}"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3D6D-8602-4A48-AB06-40592EAB8144}" type="slidenum">
              <a:rPr lang="en-US" smtClean="0"/>
              <a:pPr/>
              <a:t>‹#›</a:t>
            </a:fld>
            <a:endParaRPr lang="en-US"/>
          </a:p>
        </p:txBody>
      </p:sp>
      <p:sp>
        <p:nvSpPr>
          <p:cNvPr id="11" name="Title 10"/>
          <p:cNvSpPr>
            <a:spLocks noGrp="1"/>
          </p:cNvSpPr>
          <p:nvPr>
            <p:ph type="title"/>
          </p:nvPr>
        </p:nvSpPr>
        <p:spPr/>
        <p:txBody>
          <a:bodyPr/>
          <a:lstStyle/>
          <a:p>
            <a:r>
              <a:rPr lang="lt-LT" smtClean="0"/>
              <a:t>Spustelėję redag. ruoš. pavad. stilių</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4885F7F8-B39E-4C80-B60C-295887B9D64F}"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83D6D-8602-4A48-AB06-40592EAB81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85F7F8-B39E-4C80-B60C-295887B9D64F}" type="datetimeFigureOut">
              <a:rPr lang="en-US" smtClean="0"/>
              <a:pPr/>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83D6D-8602-4A48-AB06-40592EAB8144}"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lt-LT" smtClean="0"/>
              <a:t>Spustelėję redag. ruoš. pavad. stilių</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4885F7F8-B39E-4C80-B60C-295887B9D64F}" type="datetimeFigureOut">
              <a:rPr lang="en-US" smtClean="0"/>
              <a:pPr/>
              <a:t>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83D6D-8602-4A48-AB06-40592EAB8144}"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4885F7F8-B39E-4C80-B60C-295887B9D64F}" type="datetimeFigureOut">
              <a:rPr lang="en-US" smtClean="0"/>
              <a:pPr/>
              <a:t>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83D6D-8602-4A48-AB06-40592EAB8144}"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5F7F8-B39E-4C80-B60C-295887B9D64F}" type="datetimeFigureOut">
              <a:rPr lang="en-US" smtClean="0"/>
              <a:pPr/>
              <a:t>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83D6D-8602-4A48-AB06-40592EAB81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lt-LT" smtClean="0"/>
              <a:t>Spustelėję redag. ruoš. pavad. stilių</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885F7F8-B39E-4C80-B60C-295887B9D64F}" type="datetimeFigureOut">
              <a:rPr lang="en-US" smtClean="0"/>
              <a:pPr/>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83D6D-8602-4A48-AB06-40592EAB81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lt-LT" smtClean="0"/>
              <a:t>Spustelėję redag. ruoš. pavad. stilių</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885F7F8-B39E-4C80-B60C-295887B9D64F}" type="datetimeFigureOut">
              <a:rPr lang="en-US" smtClean="0"/>
              <a:pPr/>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83D6D-8602-4A48-AB06-40592EAB81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885F7F8-B39E-4C80-B60C-295887B9D64F}" type="datetimeFigureOut">
              <a:rPr lang="en-US" smtClean="0"/>
              <a:pPr/>
              <a:t>2/17/2017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8E83D6D-8602-4A48-AB06-40592EAB81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6.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457201"/>
            <a:ext cx="7772400" cy="5257800"/>
          </a:xfrm>
        </p:spPr>
        <p:txBody>
          <a:bodyPr/>
          <a:lstStyle/>
          <a:p>
            <a:r>
              <a:rPr lang="lt-LT" dirty="0" smtClean="0"/>
              <a:t/>
            </a:r>
            <a:br>
              <a:rPr lang="lt-LT" dirty="0" smtClean="0"/>
            </a:br>
            <a:r>
              <a:rPr lang="lt-LT" dirty="0"/>
              <a:t/>
            </a:r>
            <a:br>
              <a:rPr lang="lt-LT" dirty="0"/>
            </a:br>
            <a:r>
              <a:rPr lang="lt-LT" dirty="0" smtClean="0"/>
              <a:t/>
            </a:r>
            <a:br>
              <a:rPr lang="lt-LT" dirty="0" smtClean="0"/>
            </a:br>
            <a:r>
              <a:rPr lang="lt-LT" dirty="0"/>
              <a:t/>
            </a:r>
            <a:br>
              <a:rPr lang="lt-LT" dirty="0"/>
            </a:br>
            <a:r>
              <a:rPr lang="lt-LT" dirty="0" smtClean="0"/>
              <a:t/>
            </a:r>
            <a:br>
              <a:rPr lang="lt-LT" dirty="0" smtClean="0"/>
            </a:br>
            <a:r>
              <a:rPr lang="lt-LT" sz="3600" dirty="0" smtClean="0"/>
              <a:t>Rokiškio rajono</a:t>
            </a:r>
            <a:br>
              <a:rPr lang="lt-LT" sz="3600" dirty="0" smtClean="0"/>
            </a:br>
            <a:r>
              <a:rPr lang="lt-LT" sz="3600" dirty="0" smtClean="0"/>
              <a:t> savivaldybė </a:t>
            </a:r>
            <a:r>
              <a:rPr lang="lt-LT" dirty="0" smtClean="0"/>
              <a:t/>
            </a:r>
            <a:br>
              <a:rPr lang="lt-LT" dirty="0" smtClean="0"/>
            </a:br>
            <a:endParaRPr lang="en-US" dirty="0"/>
          </a:p>
        </p:txBody>
      </p:sp>
      <p:sp>
        <p:nvSpPr>
          <p:cNvPr id="3" name="Paantraštė 2"/>
          <p:cNvSpPr>
            <a:spLocks noGrp="1"/>
          </p:cNvSpPr>
          <p:nvPr>
            <p:ph type="subTitle" idx="1"/>
          </p:nvPr>
        </p:nvSpPr>
        <p:spPr>
          <a:xfrm>
            <a:off x="540544" y="-45719"/>
            <a:ext cx="7917656" cy="45719"/>
          </a:xfrm>
        </p:spPr>
        <p:txBody>
          <a:bodyPr>
            <a:normAutofit fontScale="25000" lnSpcReduction="20000"/>
          </a:bodyPr>
          <a:lstStyle/>
          <a:p>
            <a:endParaRPr lang="en-US" dirty="0"/>
          </a:p>
        </p:txBody>
      </p:sp>
      <p:sp>
        <p:nvSpPr>
          <p:cNvPr id="6" name="Stačiakampis 5"/>
          <p:cNvSpPr/>
          <p:nvPr/>
        </p:nvSpPr>
        <p:spPr>
          <a:xfrm>
            <a:off x="2057400" y="1295401"/>
            <a:ext cx="4800600" cy="646331"/>
          </a:xfrm>
          <a:prstGeom prst="rect">
            <a:avLst/>
          </a:prstGeom>
        </p:spPr>
        <p:txBody>
          <a:bodyPr wrap="square">
            <a:spAutoFit/>
          </a:bodyPr>
          <a:lstStyle/>
          <a:p>
            <a:r>
              <a:rPr lang="en-US" dirty="0" smtClean="0"/>
              <a:t>2017-2019 met</a:t>
            </a:r>
            <a:r>
              <a:rPr lang="lt-LT" dirty="0" smtClean="0"/>
              <a:t>ų</a:t>
            </a:r>
          </a:p>
          <a:p>
            <a:r>
              <a:rPr lang="lt-LT" dirty="0" smtClean="0"/>
              <a:t>Strateginis veiklos planas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7494"/>
            <a:ext cx="8229600" cy="6361906"/>
          </a:xfrm>
        </p:spPr>
        <p:txBody>
          <a:bodyPr/>
          <a:lstStyle/>
          <a:p>
            <a:r>
              <a:rPr lang="lt-LT" sz="3200" dirty="0" smtClean="0"/>
              <a:t/>
            </a:r>
            <a:br>
              <a:rPr lang="lt-LT" sz="3200" dirty="0" smtClean="0"/>
            </a:br>
            <a:r>
              <a:rPr lang="lt-LT" sz="3200" dirty="0"/>
              <a:t/>
            </a:r>
            <a:br>
              <a:rPr lang="lt-LT" sz="3200" dirty="0"/>
            </a:br>
            <a:r>
              <a:rPr lang="lt-LT" sz="3200" dirty="0" smtClean="0"/>
              <a:t>Pati didžiausia savo sumine apimtimi yra</a:t>
            </a:r>
            <a:r>
              <a:rPr lang="en-US" sz="3200" dirty="0" smtClean="0"/>
              <a:t> 2</a:t>
            </a:r>
            <a:r>
              <a:rPr lang="lt-LT" sz="3200" dirty="0" smtClean="0"/>
              <a:t> programa </a:t>
            </a:r>
            <a:r>
              <a:rPr lang="lt-LT" sz="4800" i="1" dirty="0" smtClean="0">
                <a:latin typeface="Algerian" pitchFamily="82" charset="0"/>
              </a:rPr>
              <a:t>UGDYMO KOKYBĖS IR MOKYMOSI APLINKOS UŽTIKRINIMAS</a:t>
            </a:r>
            <a:r>
              <a:rPr lang="lt-LT" i="1" dirty="0" smtClean="0">
                <a:latin typeface="Algerian" pitchFamily="82" charset="0"/>
              </a:rPr>
              <a:t> </a:t>
            </a:r>
            <a:r>
              <a:rPr lang="lt-LT" dirty="0" smtClean="0">
                <a:latin typeface="Algerian" pitchFamily="82" charset="0"/>
              </a:rPr>
              <a:t>(</a:t>
            </a:r>
            <a:r>
              <a:rPr lang="en-US" sz="3200" dirty="0" smtClean="0"/>
              <a:t>2017</a:t>
            </a:r>
            <a:r>
              <a:rPr lang="lt-LT" sz="3200" dirty="0" smtClean="0"/>
              <a:t>m. asignavimai sudaro </a:t>
            </a:r>
            <a:r>
              <a:rPr lang="en-US" sz="3200" dirty="0" smtClean="0"/>
              <a:t>14 </a:t>
            </a:r>
            <a:r>
              <a:rPr lang="lt-LT" sz="3200" dirty="0" smtClean="0"/>
              <a:t>mln. 566 tūkst. </a:t>
            </a:r>
            <a:r>
              <a:rPr lang="lt-LT" sz="3200" dirty="0" err="1" smtClean="0"/>
              <a:t>Eur</a:t>
            </a:r>
            <a:r>
              <a:rPr lang="lt-LT" sz="3200" dirty="0" smtClean="0"/>
              <a:t>)</a:t>
            </a:r>
            <a:endParaRPr lang="lt-LT"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7494"/>
            <a:ext cx="8229600" cy="6057106"/>
          </a:xfrm>
        </p:spPr>
        <p:txBody>
          <a:bodyPr>
            <a:normAutofit/>
          </a:bodyPr>
          <a:lstStyle/>
          <a:p>
            <a:r>
              <a:rPr lang="lt-LT" sz="3200" dirty="0" smtClean="0"/>
              <a:t/>
            </a:r>
            <a:br>
              <a:rPr lang="lt-LT" sz="3200" dirty="0" smtClean="0"/>
            </a:br>
            <a:r>
              <a:rPr lang="lt-LT" sz="3200" dirty="0"/>
              <a:t/>
            </a:r>
            <a:br>
              <a:rPr lang="lt-LT" sz="3200" dirty="0"/>
            </a:br>
            <a:r>
              <a:rPr lang="lt-LT" sz="3200" dirty="0" smtClean="0"/>
              <a:t>Mažiausia savo sumine apimtimi yra </a:t>
            </a:r>
            <a:r>
              <a:rPr lang="en-US" sz="3200" dirty="0" smtClean="0"/>
              <a:t>6 </a:t>
            </a:r>
            <a:r>
              <a:rPr lang="lt-LT" sz="3200" dirty="0" smtClean="0"/>
              <a:t>programa </a:t>
            </a:r>
            <a:r>
              <a:rPr lang="lt-LT" sz="4800" dirty="0" smtClean="0">
                <a:latin typeface="Algerian" panose="04020705040A02060702" pitchFamily="82" charset="0"/>
              </a:rPr>
              <a:t>Kaimo plėtros, aplinkos apsaugos ir verslo skatinimas</a:t>
            </a:r>
            <a:r>
              <a:rPr lang="en-US" dirty="0" smtClean="0">
                <a:latin typeface="Albertus Extra Bold" panose="020E0802040304020204" pitchFamily="34" charset="0"/>
              </a:rPr>
              <a:t> </a:t>
            </a:r>
            <a:r>
              <a:rPr lang="en-US" sz="3200" dirty="0" smtClean="0"/>
              <a:t>(2017 m.</a:t>
            </a:r>
            <a:r>
              <a:rPr lang="lt-LT" sz="3200" dirty="0" smtClean="0"/>
              <a:t> asignavimai sudaro </a:t>
            </a:r>
            <a:r>
              <a:rPr lang="en-US" sz="3200" dirty="0" smtClean="0"/>
              <a:t>1 </a:t>
            </a:r>
            <a:r>
              <a:rPr lang="en-US" sz="3200" dirty="0" err="1" smtClean="0"/>
              <a:t>mln</a:t>
            </a:r>
            <a:r>
              <a:rPr lang="en-US" sz="3200" dirty="0" smtClean="0"/>
              <a:t>.</a:t>
            </a:r>
            <a:r>
              <a:rPr lang="lt-LT" sz="3200" dirty="0" smtClean="0"/>
              <a:t> </a:t>
            </a:r>
            <a:r>
              <a:rPr lang="en-US" sz="3200" dirty="0" smtClean="0"/>
              <a:t>48</a:t>
            </a:r>
            <a:r>
              <a:rPr lang="lt-LT" sz="3200" dirty="0" smtClean="0"/>
              <a:t>3</a:t>
            </a:r>
            <a:r>
              <a:rPr lang="en-US" sz="3200" dirty="0" smtClean="0"/>
              <a:t> </a:t>
            </a:r>
            <a:r>
              <a:rPr lang="lt-LT" sz="3200" dirty="0" smtClean="0"/>
              <a:t>tūkst. </a:t>
            </a:r>
            <a:r>
              <a:rPr lang="lt-LT" sz="2800" dirty="0" err="1" smtClean="0"/>
              <a:t>Eur</a:t>
            </a:r>
            <a:r>
              <a:rPr lang="lt-LT" sz="3200" dirty="0" smtClean="0"/>
              <a:t>)</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7494"/>
            <a:ext cx="8229600" cy="6057106"/>
          </a:xfrm>
        </p:spPr>
        <p:txBody>
          <a:bodyPr>
            <a:normAutofit fontScale="90000"/>
          </a:bodyPr>
          <a:lstStyle/>
          <a:p>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a:t/>
            </a:r>
            <a:br>
              <a:rPr lang="lt-LT" sz="2000" dirty="0"/>
            </a:br>
            <a:r>
              <a:rPr lang="lt-LT" sz="2000" dirty="0" smtClean="0"/>
              <a:t/>
            </a:r>
            <a:br>
              <a:rPr lang="lt-LT" sz="2000" dirty="0" smtClean="0"/>
            </a:br>
            <a:r>
              <a:rPr lang="lt-LT" sz="2000" dirty="0" smtClean="0"/>
              <a:t>- Strateginio veiklos plano rengime dalyvavo savivaldybės strateginių planų rengimo </a:t>
            </a:r>
            <a:r>
              <a:rPr lang="lt-LT" sz="2000" dirty="0"/>
              <a:t>i</a:t>
            </a:r>
            <a:r>
              <a:rPr lang="lt-LT" sz="2000" dirty="0" smtClean="0"/>
              <a:t>r įgyvendinimo priežiūros darbo grupė, paskirti programų koordinatoriai.</a:t>
            </a:r>
            <a:br>
              <a:rPr lang="lt-LT" sz="2000" dirty="0" smtClean="0"/>
            </a:br>
            <a:r>
              <a:rPr lang="lt-LT" sz="2000" dirty="0"/>
              <a:t/>
            </a:r>
            <a:br>
              <a:rPr lang="lt-LT" sz="2000" dirty="0"/>
            </a:br>
            <a:r>
              <a:rPr lang="lt-LT" sz="2000" dirty="0" smtClean="0"/>
              <a:t>- Veiklos plano keitimai yra tvirtinami tik savivaldybės tarybos sprendimu.</a:t>
            </a:r>
            <a:br>
              <a:rPr lang="lt-LT" sz="2000" dirty="0" smtClean="0"/>
            </a:br>
            <a:r>
              <a:rPr lang="lt-LT" sz="2000" dirty="0"/>
              <a:t/>
            </a:r>
            <a:br>
              <a:rPr lang="lt-LT" sz="2000" dirty="0"/>
            </a:br>
            <a:r>
              <a:rPr lang="lt-LT" sz="2000" dirty="0" smtClean="0"/>
              <a:t>- Parengtas strateginis veiklos planas padės dirbti ne tik savivaldybės administracijai, bet ir politikams.</a:t>
            </a:r>
            <a:br>
              <a:rPr lang="lt-LT" sz="2000" dirty="0" smtClean="0"/>
            </a:br>
            <a:r>
              <a:rPr lang="lt-LT" sz="2000" dirty="0"/>
              <a:t/>
            </a:r>
            <a:br>
              <a:rPr lang="lt-LT" sz="2000" dirty="0"/>
            </a:br>
            <a:r>
              <a:rPr lang="lt-LT" dirty="0" smtClean="0"/>
              <a:t/>
            </a:r>
            <a:br>
              <a:rPr lang="lt-LT" dirty="0" smtClean="0"/>
            </a:br>
            <a:r>
              <a:rPr lang="lt-LT" dirty="0"/>
              <a:t/>
            </a:r>
            <a:br>
              <a:rPr lang="lt-LT" dirty="0"/>
            </a:br>
            <a:r>
              <a:rPr lang="lt-LT" dirty="0" smtClean="0"/>
              <a:t/>
            </a:r>
            <a:br>
              <a:rPr lang="lt-LT" dirty="0" smtClean="0"/>
            </a:br>
            <a:r>
              <a:rPr lang="lt-LT" dirty="0"/>
              <a:t/>
            </a:r>
            <a:br>
              <a:rPr lang="lt-LT" dirty="0"/>
            </a:br>
            <a:endParaRPr lang="lt-LT" dirty="0"/>
          </a:p>
        </p:txBody>
      </p:sp>
    </p:spTree>
    <p:extLst>
      <p:ext uri="{BB962C8B-B14F-4D97-AF65-F5344CB8AC3E}">
        <p14:creationId xmlns:p14="http://schemas.microsoft.com/office/powerpoint/2010/main" val="2796993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7494"/>
            <a:ext cx="8229600" cy="4990306"/>
          </a:xfrm>
        </p:spPr>
        <p:txBody>
          <a:bodyPr/>
          <a:lstStyle/>
          <a:p>
            <a:r>
              <a:rPr lang="lt-LT" sz="3200" dirty="0" smtClean="0"/>
              <a:t>     Ačiū už dėmesį</a:t>
            </a:r>
            <a:endParaRPr lang="lt-LT"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295400"/>
            <a:ext cx="8305800" cy="5159408"/>
          </a:xfrm>
        </p:spPr>
        <p:txBody>
          <a:bodyPr>
            <a:normAutofit/>
          </a:bodyPr>
          <a:lstStyle/>
          <a:p>
            <a:r>
              <a:rPr lang="lt-LT" sz="2400" dirty="0" smtClean="0">
                <a:latin typeface="+mj-lt"/>
              </a:rPr>
              <a:t>Nuo </a:t>
            </a:r>
            <a:r>
              <a:rPr lang="en-US" sz="2400" dirty="0" smtClean="0">
                <a:latin typeface="+mj-lt"/>
              </a:rPr>
              <a:t>2014-10-01 </a:t>
            </a:r>
            <a:r>
              <a:rPr lang="lt-LT" sz="2400" dirty="0" smtClean="0">
                <a:latin typeface="+mj-lt"/>
              </a:rPr>
              <a:t>įsigaliojęs LR Vietos savivaldos </a:t>
            </a:r>
            <a:r>
              <a:rPr lang="en-US" sz="2400" dirty="0" smtClean="0">
                <a:latin typeface="+mj-lt"/>
              </a:rPr>
              <a:t>3-</a:t>
            </a:r>
            <a:r>
              <a:rPr lang="lt-LT" sz="2400" dirty="0" err="1" smtClean="0">
                <a:latin typeface="+mj-lt"/>
              </a:rPr>
              <a:t>asis</a:t>
            </a:r>
            <a:r>
              <a:rPr lang="lt-LT" sz="2400" dirty="0" smtClean="0">
                <a:latin typeface="+mj-lt"/>
              </a:rPr>
              <a:t> skirsnis</a:t>
            </a:r>
          </a:p>
          <a:p>
            <a:r>
              <a:rPr lang="lt-LT" sz="2400" dirty="0" smtClean="0">
                <a:latin typeface="+mj-lt"/>
              </a:rPr>
              <a:t>LR Vyriausybės </a:t>
            </a:r>
            <a:r>
              <a:rPr lang="en-US" sz="2400" dirty="0" smtClean="0">
                <a:latin typeface="+mj-lt"/>
              </a:rPr>
              <a:t>2014-12-15 </a:t>
            </a:r>
            <a:r>
              <a:rPr lang="lt-LT" sz="2400" dirty="0" smtClean="0">
                <a:latin typeface="+mj-lt"/>
              </a:rPr>
              <a:t> nutarimu Nr.</a:t>
            </a:r>
            <a:r>
              <a:rPr lang="en-US" sz="2400" dirty="0" smtClean="0">
                <a:latin typeface="+mj-lt"/>
              </a:rPr>
              <a:t> 1435</a:t>
            </a:r>
            <a:r>
              <a:rPr lang="lt-LT" sz="2400" dirty="0" smtClean="0">
                <a:latin typeface="+mj-lt"/>
              </a:rPr>
              <a:t> patvirtintos Strateginio planavimo savivaldybėse rekomendacijos</a:t>
            </a:r>
          </a:p>
          <a:p>
            <a:r>
              <a:rPr lang="lt-LT" sz="2400" dirty="0" smtClean="0">
                <a:latin typeface="+mj-lt"/>
              </a:rPr>
              <a:t>Rokiškio rajono savivaldybės tarybos</a:t>
            </a:r>
            <a:r>
              <a:rPr lang="en-US" sz="2400" dirty="0" smtClean="0">
                <a:latin typeface="+mj-lt"/>
              </a:rPr>
              <a:t> </a:t>
            </a:r>
            <a:r>
              <a:rPr lang="en-US" sz="2400" dirty="0" smtClean="0">
                <a:solidFill>
                  <a:schemeClr val="tx1"/>
                </a:solidFill>
                <a:latin typeface="+mj-lt"/>
              </a:rPr>
              <a:t>201</a:t>
            </a:r>
            <a:r>
              <a:rPr lang="lt-LT" dirty="0" smtClean="0">
                <a:solidFill>
                  <a:schemeClr val="tx1"/>
                </a:solidFill>
                <a:latin typeface="+mj-lt"/>
              </a:rPr>
              <a:t>6</a:t>
            </a:r>
            <a:r>
              <a:rPr lang="lt-LT" sz="2400" dirty="0" smtClean="0">
                <a:solidFill>
                  <a:schemeClr val="tx1"/>
                </a:solidFill>
                <a:latin typeface="+mj-lt"/>
              </a:rPr>
              <a:t> m. vasario 19 </a:t>
            </a:r>
            <a:r>
              <a:rPr lang="en-US" sz="2400" dirty="0" smtClean="0">
                <a:solidFill>
                  <a:schemeClr val="tx1"/>
                </a:solidFill>
                <a:latin typeface="+mj-lt"/>
              </a:rPr>
              <a:t>d. </a:t>
            </a:r>
            <a:r>
              <a:rPr lang="lt-LT" dirty="0" smtClean="0">
                <a:solidFill>
                  <a:schemeClr val="tx1"/>
                </a:solidFill>
                <a:latin typeface="+mj-lt"/>
              </a:rPr>
              <a:t>sprendimu</a:t>
            </a:r>
            <a:r>
              <a:rPr lang="en-US" dirty="0" smtClean="0">
                <a:solidFill>
                  <a:schemeClr val="tx1"/>
                </a:solidFill>
                <a:latin typeface="+mj-lt"/>
              </a:rPr>
              <a:t> </a:t>
            </a:r>
            <a:r>
              <a:rPr lang="en-US" dirty="0" err="1" smtClean="0">
                <a:solidFill>
                  <a:schemeClr val="tx1"/>
                </a:solidFill>
                <a:latin typeface="+mj-lt"/>
              </a:rPr>
              <a:t>Nr</a:t>
            </a:r>
            <a:r>
              <a:rPr lang="en-US" dirty="0" smtClean="0">
                <a:solidFill>
                  <a:schemeClr val="tx1"/>
                </a:solidFill>
                <a:latin typeface="+mj-lt"/>
              </a:rPr>
              <a:t>.</a:t>
            </a:r>
            <a:r>
              <a:rPr lang="lt-LT" dirty="0" smtClean="0">
                <a:solidFill>
                  <a:schemeClr val="tx1"/>
                </a:solidFill>
                <a:latin typeface="+mj-lt"/>
              </a:rPr>
              <a:t> </a:t>
            </a:r>
            <a:r>
              <a:rPr lang="en-US" dirty="0" smtClean="0">
                <a:solidFill>
                  <a:schemeClr val="tx1"/>
                </a:solidFill>
                <a:latin typeface="+mj-lt"/>
              </a:rPr>
              <a:t>TS-</a:t>
            </a:r>
            <a:r>
              <a:rPr lang="lt-LT" dirty="0" smtClean="0">
                <a:solidFill>
                  <a:schemeClr val="tx1"/>
                </a:solidFill>
                <a:latin typeface="+mj-lt"/>
              </a:rPr>
              <a:t>21 ,,</a:t>
            </a:r>
            <a:r>
              <a:rPr lang="lt-LT" sz="2400" dirty="0" smtClean="0">
                <a:solidFill>
                  <a:schemeClr val="tx1"/>
                </a:solidFill>
                <a:latin typeface="+mj-lt"/>
              </a:rPr>
              <a:t>Dėl Rokiškio rajono savivaldybės strateginio planavimo organizavimo tvarkos aprašo patvirtinimo” patvirtintas </a:t>
            </a:r>
            <a:r>
              <a:rPr lang="lt-LT" sz="2400" dirty="0" smtClean="0">
                <a:latin typeface="+mj-lt"/>
              </a:rPr>
              <a:t>Rokiškio rajono savivaldybės strateginio planavimo organizavimo tvarkos aprašas</a:t>
            </a:r>
            <a:endParaRPr lang="en-US" sz="2400" dirty="0" smtClean="0">
              <a:latin typeface="+mj-lt"/>
            </a:endParaRPr>
          </a:p>
          <a:p>
            <a:pPr marL="0" indent="0">
              <a:buNone/>
            </a:pPr>
            <a:endParaRPr lang="en-US" sz="2400" dirty="0"/>
          </a:p>
        </p:txBody>
      </p:sp>
      <p:sp>
        <p:nvSpPr>
          <p:cNvPr id="2" name="Antraštė 1"/>
          <p:cNvSpPr>
            <a:spLocks noGrp="1"/>
          </p:cNvSpPr>
          <p:nvPr>
            <p:ph type="title"/>
          </p:nvPr>
        </p:nvSpPr>
        <p:spPr>
          <a:xfrm>
            <a:off x="688490" y="304800"/>
            <a:ext cx="7756263" cy="1319606"/>
          </a:xfrm>
        </p:spPr>
        <p:txBody>
          <a:bodyPr>
            <a:normAutofit/>
          </a:bodyPr>
          <a:lstStyle/>
          <a:p>
            <a:r>
              <a:rPr lang="lt-LT" sz="2000" dirty="0" smtClean="0"/>
              <a:t>TEISINIS REGLAMENTAVIMAS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304800"/>
            <a:ext cx="8229600" cy="4648200"/>
          </a:xfrm>
        </p:spPr>
        <p:txBody>
          <a:bodyPr>
            <a:normAutofit fontScale="90000"/>
          </a:bodyPr>
          <a:lstStyle/>
          <a:p>
            <a:r>
              <a:rPr lang="lt-LT" sz="3200" dirty="0" smtClean="0"/>
              <a:t>Strateginį veiklos planą sudaro</a:t>
            </a:r>
            <a:r>
              <a:rPr lang="en-US" sz="3200" dirty="0" smtClean="0"/>
              <a:t>:</a:t>
            </a:r>
            <a:br>
              <a:rPr lang="en-US" sz="3200" dirty="0" smtClean="0"/>
            </a:br>
            <a:r>
              <a:rPr lang="lt-LT" sz="3200" dirty="0" smtClean="0"/>
              <a:t/>
            </a:r>
            <a:br>
              <a:rPr lang="lt-LT" sz="3200" dirty="0" smtClean="0"/>
            </a:br>
            <a:r>
              <a:rPr lang="lt-LT" sz="3200" dirty="0"/>
              <a:t/>
            </a:r>
            <a:br>
              <a:rPr lang="lt-LT" sz="3200" dirty="0"/>
            </a:br>
            <a:r>
              <a:rPr lang="lt-LT" sz="3200" dirty="0" smtClean="0"/>
              <a:t/>
            </a:r>
            <a:br>
              <a:rPr lang="lt-LT" sz="3200" dirty="0" smtClean="0"/>
            </a:br>
            <a:r>
              <a:rPr lang="lt-LT" sz="3200" dirty="0" smtClean="0"/>
              <a:t>- misija</a:t>
            </a:r>
            <a:r>
              <a:rPr lang="lt-LT" sz="3200" smtClean="0"/>
              <a:t/>
            </a:r>
            <a:br>
              <a:rPr lang="lt-LT" sz="3200" smtClean="0"/>
            </a:br>
            <a:r>
              <a:rPr lang="lt-LT" sz="3200" smtClean="0"/>
              <a:t>- </a:t>
            </a:r>
            <a:r>
              <a:rPr lang="lt-LT" sz="3100" smtClean="0">
                <a:solidFill>
                  <a:schemeClr val="bg2">
                    <a:lumMod val="25000"/>
                  </a:schemeClr>
                </a:solidFill>
              </a:rPr>
              <a:t>strateginių </a:t>
            </a:r>
            <a:r>
              <a:rPr lang="lt-LT" sz="3100" dirty="0">
                <a:solidFill>
                  <a:schemeClr val="bg2">
                    <a:lumMod val="25000"/>
                  </a:schemeClr>
                </a:solidFill>
              </a:rPr>
              <a:t>pokyčių </a:t>
            </a:r>
            <a:r>
              <a:rPr lang="lt-LT" sz="3100" dirty="0" smtClean="0">
                <a:solidFill>
                  <a:schemeClr val="bg2">
                    <a:lumMod val="25000"/>
                  </a:schemeClr>
                </a:solidFill>
              </a:rPr>
              <a:t>dalis</a:t>
            </a:r>
            <a:r>
              <a:rPr lang="lt-LT" sz="3100" dirty="0">
                <a:solidFill>
                  <a:schemeClr val="bg2">
                    <a:lumMod val="25000"/>
                  </a:schemeClr>
                </a:solidFill>
              </a:rPr>
              <a:t/>
            </a:r>
            <a:br>
              <a:rPr lang="lt-LT" sz="3100" dirty="0">
                <a:solidFill>
                  <a:schemeClr val="bg2">
                    <a:lumMod val="25000"/>
                  </a:schemeClr>
                </a:solidFill>
              </a:rPr>
            </a:br>
            <a:r>
              <a:rPr lang="lt-LT" sz="3200" dirty="0" smtClean="0"/>
              <a:t>- strateginiai tikslai</a:t>
            </a:r>
            <a:br>
              <a:rPr lang="lt-LT" sz="3200" dirty="0" smtClean="0"/>
            </a:br>
            <a:r>
              <a:rPr lang="lt-LT" sz="3200" dirty="0" smtClean="0"/>
              <a:t>- situacijos analize</a:t>
            </a:r>
            <a:br>
              <a:rPr lang="lt-LT" sz="3200" dirty="0" smtClean="0"/>
            </a:br>
            <a:r>
              <a:rPr lang="lt-LT" sz="3200" dirty="0" smtClean="0"/>
              <a:t>- 6 programos</a:t>
            </a:r>
            <a:br>
              <a:rPr lang="lt-LT" sz="3200" dirty="0" smtClean="0"/>
            </a:br>
            <a:r>
              <a:rPr lang="lt-LT" sz="3200" dirty="0" smtClean="0"/>
              <a:t/>
            </a:r>
            <a:br>
              <a:rPr lang="lt-LT" sz="3200" dirty="0" smtClean="0"/>
            </a:br>
            <a:endParaRPr lang="lt-LT"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7494"/>
            <a:ext cx="8229600" cy="6438106"/>
          </a:xfrm>
        </p:spPr>
        <p:txBody>
          <a:bodyPr>
            <a:normAutofit fontScale="90000"/>
          </a:bodyPr>
          <a:lstStyle/>
          <a:p>
            <a:r>
              <a:rPr lang="lt-LT" sz="3600" dirty="0" smtClean="0"/>
              <a:t/>
            </a:r>
            <a:br>
              <a:rPr lang="lt-LT" sz="3600" dirty="0" smtClean="0"/>
            </a:br>
            <a:r>
              <a:rPr lang="lt-LT" sz="3600" dirty="0" smtClean="0"/>
              <a:t/>
            </a:r>
            <a:br>
              <a:rPr lang="lt-LT" sz="3600" dirty="0" smtClean="0"/>
            </a:br>
            <a:r>
              <a:rPr lang="lt-LT" sz="3600" dirty="0" smtClean="0"/>
              <a:t/>
            </a:r>
            <a:br>
              <a:rPr lang="lt-LT" sz="3600" dirty="0" smtClean="0"/>
            </a:br>
            <a:r>
              <a:rPr lang="lt-LT" sz="3600" dirty="0" smtClean="0"/>
              <a:t>Situacijos analizėje trumpai pateikiama :</a:t>
            </a:r>
            <a:br>
              <a:rPr lang="lt-LT" sz="3600" dirty="0" smtClean="0"/>
            </a:br>
            <a:r>
              <a:rPr lang="lt-LT" sz="3600" dirty="0" smtClean="0"/>
              <a:t/>
            </a:r>
            <a:br>
              <a:rPr lang="lt-LT" sz="3600" dirty="0" smtClean="0"/>
            </a:br>
            <a:r>
              <a:rPr lang="lt-LT" sz="3600" dirty="0"/>
              <a:t/>
            </a:r>
            <a:br>
              <a:rPr lang="lt-LT" sz="3600" dirty="0"/>
            </a:br>
            <a:r>
              <a:rPr lang="lt-LT" sz="3600" dirty="0" smtClean="0"/>
              <a:t/>
            </a:r>
            <a:br>
              <a:rPr lang="lt-LT" sz="3600" dirty="0" smtClean="0"/>
            </a:br>
            <a:r>
              <a:rPr lang="lt-LT" sz="3600" dirty="0" smtClean="0"/>
              <a:t>- Išorinės aplinkos analizė - </a:t>
            </a:r>
            <a:r>
              <a:rPr lang="lt-LT" sz="3600" dirty="0" err="1" smtClean="0"/>
              <a:t>PEST(politiniai-socialiniai</a:t>
            </a:r>
            <a:r>
              <a:rPr lang="lt-LT" sz="3600" dirty="0" smtClean="0"/>
              <a:t> veiksniai, technologiniai veiksniai)</a:t>
            </a:r>
            <a:br>
              <a:rPr lang="lt-LT" sz="3600" dirty="0" smtClean="0"/>
            </a:br>
            <a:r>
              <a:rPr lang="lt-LT" sz="3600" dirty="0" smtClean="0"/>
              <a:t>- Vidinės aplinkos analizė( teisinė bazė, organizacinė struktūra, žmogiškieji ištekliai, planavimas, finansiniai ištekliai, IT ir ryšių sistemos, vidaus darbo kontrolė)</a:t>
            </a:r>
            <a:br>
              <a:rPr lang="lt-LT" sz="3600" dirty="0" smtClean="0"/>
            </a:br>
            <a:r>
              <a:rPr lang="lt-LT" sz="3600" dirty="0" smtClean="0"/>
              <a:t>-SSGG analizė</a:t>
            </a:r>
            <a:br>
              <a:rPr lang="lt-LT" sz="3600" dirty="0" smtClean="0"/>
            </a:br>
            <a:r>
              <a:rPr lang="lt-LT" sz="3600" dirty="0" smtClean="0"/>
              <a:t/>
            </a:r>
            <a:br>
              <a:rPr lang="lt-LT" sz="3600" dirty="0" smtClean="0"/>
            </a:br>
            <a:r>
              <a:rPr lang="lt-LT" sz="3600" dirty="0" smtClean="0"/>
              <a:t/>
            </a:r>
            <a:br>
              <a:rPr lang="lt-LT" sz="3600" dirty="0" smtClean="0"/>
            </a:b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7494"/>
            <a:ext cx="8229600" cy="6057106"/>
          </a:xfrm>
        </p:spPr>
        <p:txBody>
          <a:bodyPr>
            <a:normAutofit fontScale="90000"/>
          </a:bodyPr>
          <a:lstStyle/>
          <a:p>
            <a:r>
              <a:rPr lang="lt-LT" sz="3200" dirty="0" smtClean="0"/>
              <a:t/>
            </a:r>
            <a:br>
              <a:rPr lang="lt-LT" sz="3200" dirty="0" smtClean="0"/>
            </a:br>
            <a:r>
              <a:rPr lang="lt-LT" sz="3200" dirty="0" smtClean="0"/>
              <a:t/>
            </a:r>
            <a:br>
              <a:rPr lang="lt-LT" sz="3200" dirty="0" smtClean="0"/>
            </a:br>
            <a:r>
              <a:rPr lang="lt-LT" sz="3200" dirty="0" smtClean="0"/>
              <a:t/>
            </a:r>
            <a:br>
              <a:rPr lang="lt-LT" sz="3200" dirty="0" smtClean="0"/>
            </a:br>
            <a:r>
              <a:rPr lang="lt-LT" sz="3200" dirty="0" smtClean="0"/>
              <a:t/>
            </a:r>
            <a:br>
              <a:rPr lang="lt-LT" sz="3200" dirty="0" smtClean="0"/>
            </a:br>
            <a:r>
              <a:rPr lang="lt-LT" sz="3200" dirty="0" smtClean="0"/>
              <a:t/>
            </a:r>
            <a:br>
              <a:rPr lang="lt-LT" sz="3200" dirty="0" smtClean="0"/>
            </a:br>
            <a:r>
              <a:rPr lang="lt-LT" sz="3200" dirty="0" smtClean="0"/>
              <a:t/>
            </a:r>
            <a:br>
              <a:rPr lang="lt-LT" sz="3200" dirty="0" smtClean="0"/>
            </a:br>
            <a:r>
              <a:rPr lang="lt-LT" sz="3200" dirty="0" smtClean="0"/>
              <a:t>Strateginiams tikslams įgyvendinti</a:t>
            </a:r>
            <a:br>
              <a:rPr lang="lt-LT" sz="3200" dirty="0" smtClean="0"/>
            </a:br>
            <a:r>
              <a:rPr lang="lt-LT" sz="3200" dirty="0" smtClean="0"/>
              <a:t>parengtos programos, kurias sudaro:</a:t>
            </a:r>
            <a:br>
              <a:rPr lang="lt-LT" sz="3200" dirty="0" smtClean="0"/>
            </a:br>
            <a:r>
              <a:rPr lang="lt-LT" sz="3200" dirty="0"/>
              <a:t/>
            </a:r>
            <a:br>
              <a:rPr lang="lt-LT" sz="3200" dirty="0"/>
            </a:br>
            <a:r>
              <a:rPr lang="lt-LT" sz="3200" dirty="0" smtClean="0"/>
              <a:t/>
            </a:r>
            <a:br>
              <a:rPr lang="lt-LT" sz="3200" dirty="0" smtClean="0"/>
            </a:br>
            <a:r>
              <a:rPr lang="lt-LT" sz="3200" dirty="0" smtClean="0"/>
              <a:t/>
            </a:r>
            <a:br>
              <a:rPr lang="lt-LT" sz="3200" dirty="0" smtClean="0"/>
            </a:br>
            <a:r>
              <a:rPr lang="lt-LT" sz="3200" dirty="0" smtClean="0"/>
              <a:t>- bendroji informacija apie programą</a:t>
            </a:r>
            <a:br>
              <a:rPr lang="lt-LT" sz="3200" dirty="0" smtClean="0"/>
            </a:br>
            <a:r>
              <a:rPr lang="lt-LT" sz="3200" dirty="0" smtClean="0"/>
              <a:t>- programos tikslai, uždaviniai, priemonės(projektai) ir planuojamos lėšos pagal finansavimo šaltinius</a:t>
            </a:r>
            <a:br>
              <a:rPr lang="lt-LT" sz="3200" dirty="0" smtClean="0"/>
            </a:br>
            <a:r>
              <a:rPr lang="lt-LT" sz="3200" dirty="0" smtClean="0"/>
              <a:t>- rezultato ir produkto vertinimo kriterijai ir jų reikšmės</a:t>
            </a:r>
            <a:br>
              <a:rPr lang="lt-LT" sz="3200" dirty="0" smtClean="0"/>
            </a:br>
            <a:r>
              <a:rPr lang="lt-LT" sz="3200" dirty="0" smtClean="0"/>
              <a:t/>
            </a:r>
            <a:br>
              <a:rPr lang="lt-LT" sz="3200" dirty="0" smtClean="0"/>
            </a:br>
            <a:r>
              <a:rPr lang="lt-LT" sz="3200" dirty="0" smtClean="0"/>
              <a:t/>
            </a:r>
            <a:br>
              <a:rPr lang="lt-LT" sz="3200" dirty="0" smtClean="0"/>
            </a:br>
            <a:r>
              <a:rPr lang="lt-LT" sz="3200" dirty="0" smtClean="0"/>
              <a:t/>
            </a:r>
            <a:br>
              <a:rPr lang="lt-LT" sz="3200" dirty="0" smtClean="0"/>
            </a:br>
            <a:r>
              <a:rPr lang="lt-LT" sz="3200" dirty="0" smtClean="0"/>
              <a:t/>
            </a:r>
            <a:br>
              <a:rPr lang="lt-LT" sz="3200" dirty="0" smtClean="0"/>
            </a:br>
            <a:r>
              <a:rPr lang="lt-LT" sz="3200" dirty="0" smtClean="0"/>
              <a:t/>
            </a:r>
            <a:br>
              <a:rPr lang="lt-LT" sz="3200" dirty="0" smtClean="0"/>
            </a:b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838200"/>
            <a:ext cx="8229600" cy="5562600"/>
          </a:xfrm>
        </p:spPr>
        <p:txBody>
          <a:bodyPr>
            <a:normAutofit fontScale="90000"/>
          </a:bodyPr>
          <a:lstStyle/>
          <a:p>
            <a:pPr algn="l"/>
            <a:r>
              <a:rPr lang="lt-LT" sz="3200" dirty="0" smtClean="0"/>
              <a:t/>
            </a:r>
            <a:br>
              <a:rPr lang="lt-LT" sz="3200" dirty="0" smtClean="0"/>
            </a:br>
            <a:r>
              <a:rPr lang="lt-LT" sz="3200" dirty="0"/>
              <a:t/>
            </a:r>
            <a:br>
              <a:rPr lang="lt-LT" sz="3200" dirty="0"/>
            </a:br>
            <a:r>
              <a:rPr lang="lt-LT" sz="3200" dirty="0" smtClean="0"/>
              <a:t/>
            </a:r>
            <a:br>
              <a:rPr lang="lt-LT" sz="3200" dirty="0" smtClean="0"/>
            </a:br>
            <a:r>
              <a:rPr lang="lt-LT" sz="3200" dirty="0" smtClean="0"/>
              <a:t/>
            </a:r>
            <a:br>
              <a:rPr lang="lt-LT" sz="3200" dirty="0" smtClean="0"/>
            </a:br>
            <a:r>
              <a:rPr lang="lt-LT" sz="2700" dirty="0" smtClean="0"/>
              <a:t>Įgyvendinant </a:t>
            </a:r>
            <a:r>
              <a:rPr lang="en-US" sz="2700" dirty="0" smtClean="0"/>
              <a:t>3 </a:t>
            </a:r>
            <a:r>
              <a:rPr lang="lt-LT" sz="2700" dirty="0" smtClean="0"/>
              <a:t>strateginius tikslus vykdomo </a:t>
            </a:r>
            <a:r>
              <a:rPr lang="en-US" sz="2700" dirty="0" smtClean="0"/>
              <a:t>6 </a:t>
            </a:r>
            <a:r>
              <a:rPr lang="lt-LT" sz="2700" dirty="0" smtClean="0"/>
              <a:t>programos</a:t>
            </a:r>
            <a:br>
              <a:rPr lang="lt-LT" sz="2700" dirty="0" smtClean="0"/>
            </a:br>
            <a:r>
              <a:rPr lang="lt-LT" sz="2700" dirty="0" smtClean="0"/>
              <a:t/>
            </a:r>
            <a:br>
              <a:rPr lang="lt-LT" sz="2700" dirty="0" smtClean="0"/>
            </a:br>
            <a:r>
              <a:rPr lang="lt-LT" sz="2700" dirty="0" smtClean="0"/>
              <a:t/>
            </a:r>
            <a:br>
              <a:rPr lang="lt-LT" sz="2700" dirty="0" smtClean="0"/>
            </a:br>
            <a:r>
              <a:rPr lang="lt-LT" sz="2700" dirty="0" smtClean="0"/>
              <a:t/>
            </a:r>
            <a:br>
              <a:rPr lang="lt-LT" sz="2700" dirty="0" smtClean="0"/>
            </a:br>
            <a:r>
              <a:rPr lang="lt-LT" sz="2700" dirty="0" smtClean="0"/>
              <a:t>1.</a:t>
            </a:r>
            <a:r>
              <a:rPr lang="lt-LT" sz="2700" dirty="0" smtClean="0">
                <a:effectLst/>
              </a:rPr>
              <a:t> </a:t>
            </a:r>
            <a:r>
              <a:rPr lang="lt-LT" sz="2700" dirty="0">
                <a:effectLst/>
              </a:rPr>
              <a:t>Savivaldybės pagrindinių funkcijų vykdymo </a:t>
            </a:r>
            <a:r>
              <a:rPr lang="lt-LT" sz="2700" dirty="0" smtClean="0">
                <a:effectLst/>
              </a:rPr>
              <a:t>programa</a:t>
            </a:r>
            <a:br>
              <a:rPr lang="lt-LT" sz="2700" dirty="0" smtClean="0">
                <a:effectLst/>
              </a:rPr>
            </a:br>
            <a:r>
              <a:rPr lang="lt-LT" sz="2700" dirty="0" smtClean="0">
                <a:effectLst/>
              </a:rPr>
              <a:t>2. </a:t>
            </a:r>
            <a:r>
              <a:rPr lang="lt-LT" sz="2700" dirty="0">
                <a:effectLst/>
              </a:rPr>
              <a:t>Ugdymo kokybės ir mokymosi aplinkos užtikrinimo </a:t>
            </a:r>
            <a:r>
              <a:rPr lang="lt-LT" sz="2700" dirty="0" smtClean="0">
                <a:effectLst/>
              </a:rPr>
              <a:t>programa</a:t>
            </a:r>
            <a:br>
              <a:rPr lang="lt-LT" sz="2700" dirty="0" smtClean="0">
                <a:effectLst/>
              </a:rPr>
            </a:br>
            <a:r>
              <a:rPr lang="lt-LT" sz="2700" dirty="0" smtClean="0">
                <a:effectLst/>
              </a:rPr>
              <a:t>3. </a:t>
            </a:r>
            <a:r>
              <a:rPr lang="lt-LT" sz="2700" dirty="0">
                <a:effectLst/>
              </a:rPr>
              <a:t>Kultūros, sporto, bendruomenės, vaikų ir jaunimo gyvenimo aktyvinimo  </a:t>
            </a:r>
            <a:r>
              <a:rPr lang="lt-LT" sz="2700" dirty="0" smtClean="0">
                <a:effectLst/>
              </a:rPr>
              <a:t>programa</a:t>
            </a:r>
            <a:br>
              <a:rPr lang="lt-LT" sz="2700" dirty="0" smtClean="0">
                <a:effectLst/>
              </a:rPr>
            </a:br>
            <a:r>
              <a:rPr lang="lt-LT" sz="2700" dirty="0" smtClean="0">
                <a:effectLst/>
              </a:rPr>
              <a:t>4. </a:t>
            </a:r>
            <a:r>
              <a:rPr lang="lt-LT" sz="2700" dirty="0">
                <a:effectLst/>
              </a:rPr>
              <a:t>Socialinės paramos ir sveikatos apsaugos paslaugų kokybės gerinimo </a:t>
            </a:r>
            <a:r>
              <a:rPr lang="lt-LT" sz="2700" dirty="0" smtClean="0">
                <a:effectLst/>
              </a:rPr>
              <a:t>programas</a:t>
            </a:r>
            <a:br>
              <a:rPr lang="lt-LT" sz="2700" dirty="0" smtClean="0">
                <a:effectLst/>
              </a:rPr>
            </a:br>
            <a:r>
              <a:rPr lang="lt-LT" sz="2700" dirty="0" smtClean="0">
                <a:effectLst/>
              </a:rPr>
              <a:t>5. </a:t>
            </a:r>
            <a:r>
              <a:rPr lang="lt-LT" sz="2700" dirty="0">
                <a:effectLst/>
              </a:rPr>
              <a:t>Rajono infrastruktūros objektų priežiūros, plėtros ir modernizavimo programa</a:t>
            </a:r>
            <a:r>
              <a:rPr lang="lt-LT" sz="2700" dirty="0" smtClean="0"/>
              <a:t/>
            </a:r>
            <a:br>
              <a:rPr lang="lt-LT" sz="2700" dirty="0" smtClean="0"/>
            </a:br>
            <a:r>
              <a:rPr lang="lt-LT" sz="2700" dirty="0" smtClean="0"/>
              <a:t>6. Kaimo plėtros, aplinkos apsaugos ir verslo skatinimo programa</a:t>
            </a:r>
            <a:r>
              <a:rPr lang="lt-LT" sz="2700" dirty="0"/>
              <a:t/>
            </a:r>
            <a:br>
              <a:rPr lang="lt-LT" sz="2700" dirty="0"/>
            </a:br>
            <a:r>
              <a:rPr lang="lt-LT" sz="2700" dirty="0" smtClean="0"/>
              <a:t/>
            </a:r>
            <a:br>
              <a:rPr lang="lt-LT" sz="2700" dirty="0" smtClean="0"/>
            </a:br>
            <a:r>
              <a:rPr lang="lt-LT" sz="3200" dirty="0"/>
              <a:t/>
            </a:r>
            <a:br>
              <a:rPr lang="lt-LT" sz="3200" dirty="0"/>
            </a:br>
            <a:r>
              <a:rPr lang="lt-LT" sz="3200" dirty="0" smtClean="0"/>
              <a:t/>
            </a:r>
            <a:br>
              <a:rPr lang="lt-LT" sz="3200" dirty="0" smtClean="0"/>
            </a:br>
            <a:r>
              <a:rPr lang="lt-LT" sz="3200" dirty="0"/>
              <a:t/>
            </a:r>
            <a:br>
              <a:rPr lang="lt-LT" sz="3200" dirty="0"/>
            </a:b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28600"/>
            <a:ext cx="8229600" cy="6057106"/>
          </a:xfrm>
        </p:spPr>
        <p:txBody>
          <a:bodyPr>
            <a:normAutofit/>
          </a:bodyPr>
          <a:lstStyle/>
          <a:p>
            <a:pPr algn="ctr"/>
            <a:r>
              <a:rPr lang="lt-LT" sz="2000" b="1" dirty="0" smtClean="0">
                <a:effectLst/>
              </a:rPr>
              <a:t>PLANUOJAMŲ </a:t>
            </a:r>
            <a:r>
              <a:rPr lang="lt-LT" sz="2000" b="1" dirty="0">
                <a:effectLst/>
              </a:rPr>
              <a:t>ASIGNAVIMŲ PROGRAMOMS VYKDYTI 2017–2019 M. </a:t>
            </a:r>
            <a:r>
              <a:rPr lang="lt-LT" sz="2000" b="1" dirty="0" smtClean="0">
                <a:effectLst/>
              </a:rPr>
              <a:t>SUVESTINĖ</a:t>
            </a:r>
            <a:br>
              <a:rPr lang="lt-LT" sz="2000" b="1" dirty="0" smtClean="0">
                <a:effectLst/>
              </a:rPr>
            </a:br>
            <a:r>
              <a:rPr lang="lt-LT" sz="2000" b="1" dirty="0" smtClean="0">
                <a:effectLst/>
              </a:rPr>
              <a:t/>
            </a:r>
            <a:br>
              <a:rPr lang="lt-LT" sz="2000" b="1" dirty="0" smtClean="0">
                <a:effectLst/>
              </a:rPr>
            </a:br>
            <a:r>
              <a:rPr lang="lt-LT" sz="2000" dirty="0" smtClean="0">
                <a:effectLst/>
              </a:rPr>
              <a:t/>
            </a:r>
            <a:br>
              <a:rPr lang="lt-LT" sz="2000" dirty="0" smtClean="0">
                <a:effectLst/>
              </a:rPr>
            </a:br>
            <a:r>
              <a:rPr lang="lt-LT" sz="2400" dirty="0" smtClean="0">
                <a:effectLst/>
              </a:rPr>
              <a:t/>
            </a:r>
            <a:br>
              <a:rPr lang="lt-LT" sz="2400" dirty="0" smtClean="0">
                <a:effectLst/>
              </a:rPr>
            </a:br>
            <a:r>
              <a:rPr lang="lt-LT" sz="2400" dirty="0">
                <a:effectLst/>
              </a:rPr>
              <a:t/>
            </a:r>
            <a:br>
              <a:rPr lang="lt-LT" sz="2400" dirty="0">
                <a:effectLst/>
              </a:rPr>
            </a:br>
            <a:r>
              <a:rPr lang="lt-LT" sz="2400" dirty="0" smtClean="0">
                <a:effectLst/>
              </a:rPr>
              <a:t/>
            </a:r>
            <a:br>
              <a:rPr lang="lt-LT" sz="2400" dirty="0" smtClean="0">
                <a:effectLst/>
              </a:rPr>
            </a:br>
            <a:r>
              <a:rPr lang="lt-LT" sz="2400" dirty="0">
                <a:effectLst/>
              </a:rPr>
              <a:t/>
            </a:r>
            <a:br>
              <a:rPr lang="lt-LT" sz="2400" dirty="0">
                <a:effectLst/>
              </a:rPr>
            </a:br>
            <a:r>
              <a:rPr lang="lt-LT" sz="2400" dirty="0" smtClean="0">
                <a:effectLst/>
              </a:rPr>
              <a:t/>
            </a:r>
            <a:br>
              <a:rPr lang="lt-LT" sz="2400" dirty="0" smtClean="0">
                <a:effectLst/>
              </a:rPr>
            </a:br>
            <a:r>
              <a:rPr lang="lt-LT" sz="2400" dirty="0">
                <a:effectLst/>
              </a:rPr>
              <a:t/>
            </a:r>
            <a:br>
              <a:rPr lang="lt-LT" sz="2400" dirty="0">
                <a:effectLst/>
              </a:rPr>
            </a:br>
            <a:r>
              <a:rPr lang="lt-LT" sz="2400" dirty="0" smtClean="0">
                <a:effectLst/>
              </a:rPr>
              <a:t/>
            </a:r>
            <a:br>
              <a:rPr lang="lt-LT" sz="2400" dirty="0" smtClean="0">
                <a:effectLst/>
              </a:rPr>
            </a:br>
            <a:r>
              <a:rPr lang="lt-LT" sz="2400" dirty="0">
                <a:effectLst/>
              </a:rPr>
              <a:t/>
            </a:r>
            <a:br>
              <a:rPr lang="lt-LT" sz="2400" dirty="0">
                <a:effectLst/>
              </a:rPr>
            </a:br>
            <a:r>
              <a:rPr lang="lt-LT" sz="2400" dirty="0" smtClean="0">
                <a:effectLst/>
              </a:rPr>
              <a:t/>
            </a:r>
            <a:br>
              <a:rPr lang="lt-LT" sz="2400" dirty="0" smtClean="0">
                <a:effectLst/>
              </a:rPr>
            </a:br>
            <a:endParaRPr lang="en-US" sz="2400" dirty="0"/>
          </a:p>
        </p:txBody>
      </p:sp>
      <p:graphicFrame>
        <p:nvGraphicFramePr>
          <p:cNvPr id="5" name="Lentelė 4"/>
          <p:cNvGraphicFramePr>
            <a:graphicFrameLocks noGrp="1"/>
          </p:cNvGraphicFramePr>
          <p:nvPr>
            <p:extLst>
              <p:ext uri="{D42A27DB-BD31-4B8C-83A1-F6EECF244321}">
                <p14:modId xmlns:p14="http://schemas.microsoft.com/office/powerpoint/2010/main" val="531928137"/>
              </p:ext>
            </p:extLst>
          </p:nvPr>
        </p:nvGraphicFramePr>
        <p:xfrm>
          <a:off x="1263015" y="1524000"/>
          <a:ext cx="6562089" cy="4536153"/>
        </p:xfrm>
        <a:graphic>
          <a:graphicData uri="http://schemas.openxmlformats.org/drawingml/2006/table">
            <a:tbl>
              <a:tblPr firstRow="1" firstCol="1" bandRow="1">
                <a:tableStyleId>{5C22544A-7EE6-4342-B048-85BDC9FD1C3A}</a:tableStyleId>
              </a:tblPr>
              <a:tblGrid>
                <a:gridCol w="3484604"/>
                <a:gridCol w="1153502"/>
                <a:gridCol w="935992"/>
                <a:gridCol w="987991"/>
              </a:tblGrid>
              <a:tr h="828046">
                <a:tc>
                  <a:txBody>
                    <a:bodyPr/>
                    <a:lstStyle/>
                    <a:p>
                      <a:pPr algn="ctr">
                        <a:spcAft>
                          <a:spcPts val="0"/>
                        </a:spcAft>
                      </a:pPr>
                      <a:r>
                        <a:rPr lang="lt-LT" sz="1100" dirty="0">
                          <a:effectLst/>
                        </a:rPr>
                        <a:t>Programos pavadinimas</a:t>
                      </a:r>
                      <a:endParaRPr lang="lt-LT" sz="1200" dirty="0">
                        <a:effectLst/>
                        <a:latin typeface="Times New Roman"/>
                        <a:ea typeface="Calibri"/>
                      </a:endParaRPr>
                    </a:p>
                  </a:txBody>
                  <a:tcPr marL="68580" marR="68580" marT="0" marB="0"/>
                </a:tc>
                <a:tc>
                  <a:txBody>
                    <a:bodyPr/>
                    <a:lstStyle/>
                    <a:p>
                      <a:pPr algn="ctr">
                        <a:spcAft>
                          <a:spcPts val="0"/>
                        </a:spcAft>
                      </a:pPr>
                      <a:r>
                        <a:rPr lang="lt-LT" sz="1100" dirty="0">
                          <a:effectLst/>
                        </a:rPr>
                        <a:t>2017 m. asignavimai,  tūkst. </a:t>
                      </a:r>
                      <a:r>
                        <a:rPr lang="lt-LT" sz="1100" dirty="0" err="1">
                          <a:effectLst/>
                        </a:rPr>
                        <a:t>Eur</a:t>
                      </a:r>
                      <a:endParaRPr lang="lt-LT" sz="1200" dirty="0">
                        <a:effectLst/>
                        <a:latin typeface="Times New Roman"/>
                        <a:ea typeface="Calibri"/>
                      </a:endParaRPr>
                    </a:p>
                  </a:txBody>
                  <a:tcPr marL="68580" marR="68580" marT="0" marB="0" anchor="b"/>
                </a:tc>
                <a:tc>
                  <a:txBody>
                    <a:bodyPr/>
                    <a:lstStyle/>
                    <a:p>
                      <a:pPr algn="ctr">
                        <a:spcAft>
                          <a:spcPts val="0"/>
                        </a:spcAft>
                      </a:pPr>
                      <a:r>
                        <a:rPr lang="lt-LT" sz="1100" dirty="0">
                          <a:effectLst/>
                        </a:rPr>
                        <a:t>2018 m. asignavimai,   tūkst. </a:t>
                      </a:r>
                      <a:r>
                        <a:rPr lang="lt-LT" sz="1100" dirty="0" err="1">
                          <a:effectLst/>
                        </a:rPr>
                        <a:t>Eur</a:t>
                      </a:r>
                      <a:endParaRPr lang="lt-LT" sz="1200" dirty="0">
                        <a:effectLst/>
                        <a:latin typeface="Times New Roman"/>
                        <a:ea typeface="Calibri"/>
                      </a:endParaRPr>
                    </a:p>
                  </a:txBody>
                  <a:tcPr marL="68580" marR="68580" marT="0" marB="0" anchor="b"/>
                </a:tc>
                <a:tc>
                  <a:txBody>
                    <a:bodyPr/>
                    <a:lstStyle/>
                    <a:p>
                      <a:pPr algn="ctr">
                        <a:spcAft>
                          <a:spcPts val="0"/>
                        </a:spcAft>
                      </a:pPr>
                      <a:r>
                        <a:rPr lang="lt-LT" sz="1100" dirty="0">
                          <a:effectLst/>
                        </a:rPr>
                        <a:t>2019 m. asignavimai,   tūkst. </a:t>
                      </a:r>
                      <a:r>
                        <a:rPr lang="lt-LT" sz="1100" dirty="0" err="1">
                          <a:effectLst/>
                        </a:rPr>
                        <a:t>Eur</a:t>
                      </a:r>
                      <a:endParaRPr lang="lt-LT" sz="1200" dirty="0">
                        <a:effectLst/>
                        <a:latin typeface="Times New Roman"/>
                        <a:ea typeface="Calibri"/>
                      </a:endParaRPr>
                    </a:p>
                  </a:txBody>
                  <a:tcPr marL="68580" marR="68580" marT="0" marB="0" anchor="b"/>
                </a:tc>
              </a:tr>
              <a:tr h="579887">
                <a:tc>
                  <a:txBody>
                    <a:bodyPr/>
                    <a:lstStyle/>
                    <a:p>
                      <a:pPr algn="l">
                        <a:spcAft>
                          <a:spcPts val="0"/>
                        </a:spcAft>
                      </a:pPr>
                      <a:r>
                        <a:rPr lang="lt-LT" sz="1100" dirty="0">
                          <a:effectLst/>
                        </a:rPr>
                        <a:t>01  Savivaldybės pagrindinių funkcijų vykdymo programa</a:t>
                      </a:r>
                      <a:endParaRPr lang="lt-LT" sz="11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3620,50</a:t>
                      </a:r>
                      <a:endParaRPr lang="lt-LT" sz="1200" dirty="0">
                        <a:effectLst/>
                      </a:endParaRPr>
                    </a:p>
                    <a:p>
                      <a:pPr algn="ctr">
                        <a:spcAft>
                          <a:spcPts val="0"/>
                        </a:spcAft>
                      </a:pPr>
                      <a:r>
                        <a:rPr lang="lt-LT" sz="1100" dirty="0">
                          <a:effectLst/>
                        </a:rPr>
                        <a:t> </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3906,20</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3683,60</a:t>
                      </a:r>
                      <a:endParaRPr lang="lt-LT" sz="1200" dirty="0">
                        <a:effectLst/>
                        <a:latin typeface="Times New Roman"/>
                        <a:ea typeface="Calibri"/>
                      </a:endParaRPr>
                    </a:p>
                  </a:txBody>
                  <a:tcPr marL="68580" marR="68580" marT="0" marB="0"/>
                </a:tc>
              </a:tr>
              <a:tr h="488112">
                <a:tc>
                  <a:txBody>
                    <a:bodyPr/>
                    <a:lstStyle/>
                    <a:p>
                      <a:pPr algn="just">
                        <a:spcAft>
                          <a:spcPts val="0"/>
                        </a:spcAft>
                      </a:pPr>
                      <a:r>
                        <a:rPr lang="lt-LT" sz="1100" dirty="0">
                          <a:effectLst/>
                        </a:rPr>
                        <a:t>02  Ugdymo kokybės ir mokymosi aplinkos užtikrinimo programa</a:t>
                      </a:r>
                      <a:endParaRPr lang="lt-LT" sz="11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14566,81</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14702,35</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14486,05</a:t>
                      </a:r>
                      <a:endParaRPr lang="lt-LT" sz="1200" dirty="0">
                        <a:effectLst/>
                        <a:latin typeface="Times New Roman"/>
                        <a:ea typeface="Calibri"/>
                      </a:endParaRPr>
                    </a:p>
                  </a:txBody>
                  <a:tcPr marL="68580" marR="68580" marT="0" marB="0"/>
                </a:tc>
              </a:tr>
              <a:tr h="464869">
                <a:tc>
                  <a:txBody>
                    <a:bodyPr/>
                    <a:lstStyle/>
                    <a:p>
                      <a:pPr algn="just">
                        <a:spcAft>
                          <a:spcPts val="0"/>
                        </a:spcAft>
                      </a:pPr>
                      <a:r>
                        <a:rPr lang="lt-LT" sz="1100" dirty="0">
                          <a:effectLst/>
                        </a:rPr>
                        <a:t>03  Kultūros, sporto, bendruomenės, vaikų ir jaunimo gyvenimo aktyvinimo  programa</a:t>
                      </a:r>
                      <a:endParaRPr lang="lt-LT" sz="11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4151,56</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5233,44</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3525,12</a:t>
                      </a:r>
                      <a:endParaRPr lang="lt-LT" sz="1200" dirty="0">
                        <a:effectLst/>
                        <a:latin typeface="Times New Roman"/>
                        <a:ea typeface="Calibri"/>
                      </a:endParaRPr>
                    </a:p>
                  </a:txBody>
                  <a:tcPr marL="68580" marR="68580" marT="0" marB="0"/>
                </a:tc>
              </a:tr>
              <a:tr h="488112">
                <a:tc>
                  <a:txBody>
                    <a:bodyPr/>
                    <a:lstStyle/>
                    <a:p>
                      <a:pPr algn="just">
                        <a:spcAft>
                          <a:spcPts val="0"/>
                        </a:spcAft>
                      </a:pPr>
                      <a:r>
                        <a:rPr lang="lt-LT" sz="1100" dirty="0">
                          <a:effectLst/>
                        </a:rPr>
                        <a:t>04  Socialinės paramos ir sveikatos apsaugos paslaugų kokybės gerinimo programas</a:t>
                      </a:r>
                      <a:endParaRPr lang="lt-LT" sz="11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10282,85</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11073,53</a:t>
                      </a:r>
                      <a:endParaRPr lang="lt-LT" sz="12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11074,59</a:t>
                      </a:r>
                      <a:endParaRPr lang="lt-LT" sz="1200" dirty="0">
                        <a:effectLst/>
                        <a:latin typeface="Times New Roman"/>
                        <a:ea typeface="Calibri"/>
                      </a:endParaRPr>
                    </a:p>
                  </a:txBody>
                  <a:tcPr marL="68580" marR="68580" marT="0" marB="0"/>
                </a:tc>
              </a:tr>
              <a:tr h="577578">
                <a:tc>
                  <a:txBody>
                    <a:bodyPr/>
                    <a:lstStyle/>
                    <a:p>
                      <a:pPr algn="just">
                        <a:spcAft>
                          <a:spcPts val="0"/>
                        </a:spcAft>
                      </a:pPr>
                      <a:r>
                        <a:rPr lang="lt-LT" sz="1100" dirty="0">
                          <a:effectLst/>
                        </a:rPr>
                        <a:t>05  Rajono infrastruktūros objektų priežiūros, plėtros ir modernizavimo programa</a:t>
                      </a:r>
                      <a:endParaRPr lang="lt-LT" sz="1100" dirty="0">
                        <a:effectLst/>
                        <a:latin typeface="Times New Roman"/>
                        <a:ea typeface="Calibri"/>
                      </a:endParaRPr>
                    </a:p>
                  </a:txBody>
                  <a:tcPr marL="68580" marR="68580" marT="0" marB="0"/>
                </a:tc>
                <a:tc>
                  <a:txBody>
                    <a:bodyPr/>
                    <a:lstStyle/>
                    <a:p>
                      <a:pPr algn="ctr">
                        <a:spcAft>
                          <a:spcPts val="0"/>
                        </a:spcAft>
                      </a:pPr>
                      <a:endParaRPr lang="lt-LT" sz="1100" dirty="0" smtClean="0">
                        <a:effectLst/>
                      </a:endParaRPr>
                    </a:p>
                    <a:p>
                      <a:pPr algn="ctr">
                        <a:spcAft>
                          <a:spcPts val="0"/>
                        </a:spcAft>
                      </a:pPr>
                      <a:r>
                        <a:rPr lang="lt-LT" sz="1100" dirty="0" smtClean="0">
                          <a:effectLst/>
                        </a:rPr>
                        <a:t>6509,33</a:t>
                      </a:r>
                    </a:p>
                    <a:p>
                      <a:pPr algn="ctr">
                        <a:spcAft>
                          <a:spcPts val="0"/>
                        </a:spcAft>
                      </a:pPr>
                      <a:endParaRPr lang="lt-LT" sz="1100" dirty="0" smtClean="0">
                        <a:effectLst/>
                      </a:endParaRPr>
                    </a:p>
                  </a:txBody>
                  <a:tcPr marL="68580" marR="68580" marT="0" marB="0"/>
                </a:tc>
                <a:tc>
                  <a:txBody>
                    <a:bodyPr/>
                    <a:lstStyle/>
                    <a:p>
                      <a:pPr algn="ctr">
                        <a:spcAft>
                          <a:spcPts val="0"/>
                        </a:spcAft>
                      </a:pPr>
                      <a:endParaRPr lang="lt-LT" sz="1200" dirty="0" smtClean="0">
                        <a:effectLst/>
                        <a:latin typeface="Times New Roman"/>
                        <a:ea typeface="Calibri"/>
                      </a:endParaRPr>
                    </a:p>
                    <a:p>
                      <a:pPr algn="ctr">
                        <a:spcAft>
                          <a:spcPts val="0"/>
                        </a:spcAft>
                      </a:pPr>
                      <a:r>
                        <a:rPr lang="lt-LT" sz="1200" dirty="0" smtClean="0">
                          <a:effectLst/>
                          <a:latin typeface="Times New Roman"/>
                          <a:ea typeface="Calibri"/>
                        </a:rPr>
                        <a:t>6526,23</a:t>
                      </a:r>
                    </a:p>
                    <a:p>
                      <a:pPr algn="ctr">
                        <a:spcAft>
                          <a:spcPts val="0"/>
                        </a:spcAft>
                      </a:pPr>
                      <a:endParaRPr lang="lt-LT" sz="1200" dirty="0">
                        <a:effectLst/>
                        <a:latin typeface="Times New Roman"/>
                        <a:ea typeface="Calibri"/>
                      </a:endParaRPr>
                    </a:p>
                  </a:txBody>
                  <a:tcPr marL="68580" marR="68580" marT="0" marB="0"/>
                </a:tc>
                <a:tc>
                  <a:txBody>
                    <a:bodyPr/>
                    <a:lstStyle/>
                    <a:p>
                      <a:pPr algn="ctr">
                        <a:spcAft>
                          <a:spcPts val="0"/>
                        </a:spcAft>
                      </a:pPr>
                      <a:endParaRPr lang="lt-LT" sz="1200" dirty="0" smtClean="0">
                        <a:effectLst/>
                        <a:latin typeface="Times New Roman"/>
                        <a:ea typeface="Calibri"/>
                      </a:endParaRPr>
                    </a:p>
                    <a:p>
                      <a:pPr algn="ctr">
                        <a:spcAft>
                          <a:spcPts val="0"/>
                        </a:spcAft>
                      </a:pPr>
                      <a:r>
                        <a:rPr lang="lt-LT" sz="1200" dirty="0" smtClean="0">
                          <a:effectLst/>
                          <a:latin typeface="Times New Roman"/>
                          <a:ea typeface="Calibri"/>
                        </a:rPr>
                        <a:t>4295,50</a:t>
                      </a:r>
                    </a:p>
                    <a:p>
                      <a:pPr algn="ctr">
                        <a:spcAft>
                          <a:spcPts val="0"/>
                        </a:spcAft>
                      </a:pPr>
                      <a:endParaRPr lang="lt-LT" sz="1200" dirty="0">
                        <a:effectLst/>
                        <a:latin typeface="Times New Roman"/>
                        <a:ea typeface="Calibri"/>
                      </a:endParaRPr>
                    </a:p>
                  </a:txBody>
                  <a:tcPr marL="68580" marR="68580" marT="0" marB="0"/>
                </a:tc>
              </a:tr>
              <a:tr h="743789">
                <a:tc>
                  <a:txBody>
                    <a:bodyPr/>
                    <a:lstStyle/>
                    <a:p>
                      <a:pPr algn="l">
                        <a:spcAft>
                          <a:spcPts val="0"/>
                        </a:spcAft>
                      </a:pPr>
                      <a:r>
                        <a:rPr lang="lt-LT" sz="1100" dirty="0">
                          <a:effectLst/>
                        </a:rPr>
                        <a:t>06 </a:t>
                      </a:r>
                      <a:r>
                        <a:rPr lang="lt-LT" sz="1000" dirty="0">
                          <a:effectLst/>
                        </a:rPr>
                        <a:t>Kaimo plėtros, aplinkos apsaugos ir verslo skatinimo programa</a:t>
                      </a:r>
                      <a:endParaRPr lang="lt-LT" sz="1200" dirty="0">
                        <a:effectLst/>
                      </a:endParaRPr>
                    </a:p>
                    <a:p>
                      <a:pPr algn="l">
                        <a:spcAft>
                          <a:spcPts val="0"/>
                        </a:spcAft>
                      </a:pPr>
                      <a:r>
                        <a:rPr lang="lt-LT" sz="1100" dirty="0">
                          <a:effectLst/>
                        </a:rPr>
                        <a:t> </a:t>
                      </a:r>
                      <a:endParaRPr lang="lt-LT" sz="1200" dirty="0">
                        <a:effectLst/>
                        <a:latin typeface="Times New Roman"/>
                        <a:ea typeface="Calibri"/>
                      </a:endParaRPr>
                    </a:p>
                  </a:txBody>
                  <a:tcPr marL="68580" marR="68580" marT="0" marB="0"/>
                </a:tc>
                <a:tc>
                  <a:txBody>
                    <a:bodyPr/>
                    <a:lstStyle/>
                    <a:p>
                      <a:pPr algn="ctr">
                        <a:spcAft>
                          <a:spcPts val="0"/>
                        </a:spcAft>
                      </a:pPr>
                      <a:endParaRPr lang="lt-LT" sz="1200" dirty="0" smtClean="0">
                        <a:effectLst/>
                        <a:latin typeface="Times New Roman"/>
                        <a:ea typeface="Calibri"/>
                      </a:endParaRPr>
                    </a:p>
                    <a:p>
                      <a:pPr algn="ctr">
                        <a:spcAft>
                          <a:spcPts val="0"/>
                        </a:spcAft>
                      </a:pPr>
                      <a:r>
                        <a:rPr lang="lt-LT" sz="1200" dirty="0" smtClean="0">
                          <a:effectLst/>
                          <a:latin typeface="Times New Roman"/>
                          <a:ea typeface="Calibri"/>
                        </a:rPr>
                        <a:t>1483,0</a:t>
                      </a:r>
                    </a:p>
                    <a:p>
                      <a:pPr algn="ctr">
                        <a:spcAft>
                          <a:spcPts val="0"/>
                        </a:spcAft>
                      </a:pPr>
                      <a:endParaRPr lang="lt-LT" sz="1200" dirty="0">
                        <a:effectLst/>
                        <a:latin typeface="Times New Roman"/>
                        <a:ea typeface="Calibri"/>
                      </a:endParaRPr>
                    </a:p>
                  </a:txBody>
                  <a:tcPr marL="68580" marR="68580" marT="0" marB="0"/>
                </a:tc>
                <a:tc>
                  <a:txBody>
                    <a:bodyPr/>
                    <a:lstStyle/>
                    <a:p>
                      <a:pPr algn="ctr">
                        <a:spcAft>
                          <a:spcPts val="0"/>
                        </a:spcAft>
                      </a:pPr>
                      <a:endParaRPr lang="lt-LT" sz="1200" dirty="0" smtClean="0">
                        <a:effectLst/>
                        <a:latin typeface="Times New Roman"/>
                        <a:ea typeface="Calibri"/>
                      </a:endParaRPr>
                    </a:p>
                    <a:p>
                      <a:pPr algn="ctr">
                        <a:spcAft>
                          <a:spcPts val="0"/>
                        </a:spcAft>
                      </a:pPr>
                      <a:r>
                        <a:rPr lang="lt-LT" sz="1200" dirty="0" smtClean="0">
                          <a:effectLst/>
                          <a:latin typeface="Times New Roman"/>
                          <a:ea typeface="Calibri"/>
                        </a:rPr>
                        <a:t>1259,71</a:t>
                      </a:r>
                    </a:p>
                    <a:p>
                      <a:pPr algn="ctr">
                        <a:spcAft>
                          <a:spcPts val="0"/>
                        </a:spcAft>
                      </a:pPr>
                      <a:endParaRPr lang="lt-LT" sz="1200" dirty="0">
                        <a:effectLst/>
                        <a:latin typeface="Times New Roman"/>
                        <a:ea typeface="Calibri"/>
                      </a:endParaRPr>
                    </a:p>
                  </a:txBody>
                  <a:tcPr marL="68580" marR="68580" marT="0" marB="0"/>
                </a:tc>
                <a:tc>
                  <a:txBody>
                    <a:bodyPr/>
                    <a:lstStyle/>
                    <a:p>
                      <a:pPr algn="ctr">
                        <a:spcAft>
                          <a:spcPts val="0"/>
                        </a:spcAft>
                      </a:pPr>
                      <a:endParaRPr lang="lt-LT" sz="1200" dirty="0" smtClean="0">
                        <a:effectLst/>
                        <a:latin typeface="Times New Roman"/>
                        <a:ea typeface="Calibri"/>
                      </a:endParaRPr>
                    </a:p>
                    <a:p>
                      <a:pPr algn="ctr">
                        <a:spcAft>
                          <a:spcPts val="0"/>
                        </a:spcAft>
                      </a:pPr>
                      <a:r>
                        <a:rPr lang="lt-LT" sz="1200" dirty="0" smtClean="0">
                          <a:effectLst/>
                          <a:latin typeface="Times New Roman"/>
                          <a:ea typeface="Calibri"/>
                        </a:rPr>
                        <a:t>477,0</a:t>
                      </a:r>
                    </a:p>
                    <a:p>
                      <a:pPr algn="ctr">
                        <a:spcAft>
                          <a:spcPts val="0"/>
                        </a:spcAft>
                      </a:pPr>
                      <a:endParaRPr lang="lt-LT" sz="1200" dirty="0">
                        <a:effectLst/>
                        <a:latin typeface="Times New Roman"/>
                        <a:ea typeface="Calibri"/>
                      </a:endParaRPr>
                    </a:p>
                  </a:txBody>
                  <a:tcPr marL="68580" marR="68580" marT="0" marB="0"/>
                </a:tc>
              </a:tr>
              <a:tr h="325407">
                <a:tc>
                  <a:txBody>
                    <a:bodyPr/>
                    <a:lstStyle/>
                    <a:p>
                      <a:pPr algn="r">
                        <a:spcAft>
                          <a:spcPts val="0"/>
                        </a:spcAft>
                      </a:pPr>
                      <a:r>
                        <a:rPr lang="lt-LT" sz="1100" dirty="0">
                          <a:effectLst/>
                        </a:rPr>
                        <a:t>Iš viso</a:t>
                      </a:r>
                      <a:endParaRPr lang="lt-LT" sz="1200" dirty="0">
                        <a:effectLst/>
                        <a:latin typeface="Times New Roman"/>
                        <a:ea typeface="Calibri"/>
                      </a:endParaRPr>
                    </a:p>
                  </a:txBody>
                  <a:tcPr marL="68580" marR="68580" marT="0" marB="0"/>
                </a:tc>
                <a:tc>
                  <a:txBody>
                    <a:bodyPr/>
                    <a:lstStyle/>
                    <a:p>
                      <a:pPr algn="ctr">
                        <a:spcAft>
                          <a:spcPts val="0"/>
                        </a:spcAft>
                      </a:pPr>
                      <a:r>
                        <a:rPr lang="lt-LT" sz="1200" dirty="0" smtClean="0">
                          <a:effectLst/>
                          <a:latin typeface="Times New Roman"/>
                          <a:ea typeface="Calibri"/>
                        </a:rPr>
                        <a:t>40614,05</a:t>
                      </a:r>
                      <a:endParaRPr lang="lt-LT" sz="1200" dirty="0">
                        <a:effectLst/>
                        <a:latin typeface="Times New Roman"/>
                        <a:ea typeface="Calibri"/>
                      </a:endParaRPr>
                    </a:p>
                  </a:txBody>
                  <a:tcPr marL="68580" marR="68580" marT="0" marB="0"/>
                </a:tc>
                <a:tc>
                  <a:txBody>
                    <a:bodyPr/>
                    <a:lstStyle/>
                    <a:p>
                      <a:pPr algn="ctr">
                        <a:spcAft>
                          <a:spcPts val="0"/>
                        </a:spcAft>
                      </a:pPr>
                      <a:r>
                        <a:rPr lang="lt-LT" sz="1200" dirty="0" smtClean="0">
                          <a:effectLst/>
                          <a:latin typeface="Times New Roman"/>
                          <a:ea typeface="Calibri"/>
                        </a:rPr>
                        <a:t>42417,46</a:t>
                      </a:r>
                    </a:p>
                    <a:p>
                      <a:pPr algn="ctr">
                        <a:spcAft>
                          <a:spcPts val="0"/>
                        </a:spcAft>
                      </a:pPr>
                      <a:endParaRPr lang="lt-LT" sz="1200" dirty="0">
                        <a:effectLst/>
                        <a:latin typeface="Times New Roman"/>
                        <a:ea typeface="Calibri"/>
                      </a:endParaRPr>
                    </a:p>
                  </a:txBody>
                  <a:tcPr marL="68580" marR="68580" marT="0" marB="0"/>
                </a:tc>
                <a:tc>
                  <a:txBody>
                    <a:bodyPr/>
                    <a:lstStyle/>
                    <a:p>
                      <a:pPr algn="ctr">
                        <a:spcAft>
                          <a:spcPts val="0"/>
                        </a:spcAft>
                      </a:pPr>
                      <a:r>
                        <a:rPr lang="lt-LT" sz="1200" dirty="0" smtClean="0">
                          <a:effectLst/>
                          <a:latin typeface="Times New Roman"/>
                          <a:ea typeface="Calibri"/>
                        </a:rPr>
                        <a:t>37825,86</a:t>
                      </a:r>
                    </a:p>
                    <a:p>
                      <a:pPr algn="ctr">
                        <a:spcAft>
                          <a:spcPts val="0"/>
                        </a:spcAft>
                      </a:pPr>
                      <a:endParaRPr lang="lt-LT" sz="1200" dirty="0">
                        <a:effectLst/>
                        <a:latin typeface="Times New Roman"/>
                        <a:ea typeface="Calibri"/>
                      </a:endParaRPr>
                    </a:p>
                  </a:txBody>
                  <a:tcPr marL="68580" marR="68580" marT="0" marB="0"/>
                </a:tc>
              </a:tr>
            </a:tbl>
          </a:graphicData>
        </a:graphic>
      </p:graphicFrame>
      <p:sp>
        <p:nvSpPr>
          <p:cNvPr id="6" name="Rectangle 2"/>
          <p:cNvSpPr>
            <a:spLocks noChangeArrowheads="1"/>
          </p:cNvSpPr>
          <p:nvPr/>
        </p:nvSpPr>
        <p:spPr bwMode="auto">
          <a:xfrm>
            <a:off x="1285875" y="2746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lt-LT" altLang="lt-LT"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62000" y="762000"/>
            <a:ext cx="7756263" cy="457200"/>
          </a:xfrm>
        </p:spPr>
        <p:txBody>
          <a:bodyPr>
            <a:normAutofit/>
          </a:bodyPr>
          <a:lstStyle/>
          <a:p>
            <a:pPr algn="ctr"/>
            <a:r>
              <a:rPr lang="en-US" sz="2000" dirty="0" smtClean="0"/>
              <a:t>Program</a:t>
            </a:r>
            <a:r>
              <a:rPr lang="lt-LT" sz="2000" dirty="0" smtClean="0"/>
              <a:t>ų asignavimų paskirstymas </a:t>
            </a:r>
            <a:r>
              <a:rPr lang="en-US" sz="2000" dirty="0" smtClean="0"/>
              <a:t>2017 m. t</a:t>
            </a:r>
            <a:r>
              <a:rPr lang="lt-LT" sz="2000" dirty="0" err="1" smtClean="0"/>
              <a:t>ūkst</a:t>
            </a:r>
            <a:r>
              <a:rPr lang="lt-LT" sz="2000" dirty="0" smtClean="0"/>
              <a:t>. </a:t>
            </a:r>
            <a:r>
              <a:rPr lang="lt-LT" sz="2000" dirty="0" err="1" smtClean="0"/>
              <a:t>Eur</a:t>
            </a:r>
            <a:endParaRPr lang="en-US" sz="2000" dirty="0"/>
          </a:p>
        </p:txBody>
      </p:sp>
      <p:graphicFrame>
        <p:nvGraphicFramePr>
          <p:cNvPr id="7" name="Diagrama 6"/>
          <p:cNvGraphicFramePr>
            <a:graphicFrameLocks/>
          </p:cNvGraphicFramePr>
          <p:nvPr>
            <p:extLst>
              <p:ext uri="{D42A27DB-BD31-4B8C-83A1-F6EECF244321}">
                <p14:modId xmlns:p14="http://schemas.microsoft.com/office/powerpoint/2010/main" val="1946935703"/>
              </p:ext>
            </p:extLst>
          </p:nvPr>
        </p:nvGraphicFramePr>
        <p:xfrm>
          <a:off x="1295400" y="2133600"/>
          <a:ext cx="6619876" cy="4467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2400" dirty="0" smtClean="0"/>
              <a:t/>
            </a:r>
            <a:br>
              <a:rPr lang="lt-LT" sz="2400" dirty="0" smtClean="0"/>
            </a:br>
            <a:r>
              <a:rPr lang="lt-LT" sz="2400" dirty="0" smtClean="0"/>
              <a:t/>
            </a:r>
            <a:br>
              <a:rPr lang="lt-LT" sz="2400" dirty="0" smtClean="0"/>
            </a:br>
            <a:r>
              <a:rPr lang="en-US" sz="2400" dirty="0" smtClean="0"/>
              <a:t>Program</a:t>
            </a:r>
            <a:r>
              <a:rPr lang="lt-LT" sz="2400" dirty="0" smtClean="0"/>
              <a:t>ų asignavimų paskirstymas </a:t>
            </a:r>
            <a:r>
              <a:rPr lang="en-US" sz="2400" dirty="0" smtClean="0"/>
              <a:t>2017 m. </a:t>
            </a:r>
            <a:r>
              <a:rPr lang="lt-LT" sz="2400" dirty="0" smtClean="0"/>
              <a:t>proc.</a:t>
            </a:r>
            <a:endParaRPr lang="en-US" sz="2400" dirty="0"/>
          </a:p>
        </p:txBody>
      </p:sp>
      <p:graphicFrame>
        <p:nvGraphicFramePr>
          <p:cNvPr id="3" name="Diagrama 2"/>
          <p:cNvGraphicFramePr>
            <a:graphicFrameLocks/>
          </p:cNvGraphicFramePr>
          <p:nvPr>
            <p:extLst>
              <p:ext uri="{D42A27DB-BD31-4B8C-83A1-F6EECF244321}">
                <p14:modId xmlns:p14="http://schemas.microsoft.com/office/powerpoint/2010/main" val="4077542902"/>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Diagrama 3"/>
          <p:cNvGraphicFramePr>
            <a:graphicFrameLocks/>
          </p:cNvGraphicFramePr>
          <p:nvPr/>
        </p:nvGraphicFramePr>
        <p:xfrm>
          <a:off x="2438400" y="2209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a:graphicFrameLocks/>
          </p:cNvGraphicFramePr>
          <p:nvPr>
            <p:extLst>
              <p:ext uri="{D42A27DB-BD31-4B8C-83A1-F6EECF244321}">
                <p14:modId xmlns:p14="http://schemas.microsoft.com/office/powerpoint/2010/main" val="3748925821"/>
              </p:ext>
            </p:extLst>
          </p:nvPr>
        </p:nvGraphicFramePr>
        <p:xfrm>
          <a:off x="2590800" y="23622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Diagrama 5"/>
          <p:cNvGraphicFramePr>
            <a:graphicFrameLocks/>
          </p:cNvGraphicFramePr>
          <p:nvPr>
            <p:extLst>
              <p:ext uri="{D42A27DB-BD31-4B8C-83A1-F6EECF244321}">
                <p14:modId xmlns:p14="http://schemas.microsoft.com/office/powerpoint/2010/main" val="3009660992"/>
              </p:ext>
            </p:extLst>
          </p:nvPr>
        </p:nvGraphicFramePr>
        <p:xfrm>
          <a:off x="2743200" y="2514600"/>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Diagrama 6"/>
          <p:cNvGraphicFramePr>
            <a:graphicFrameLocks/>
          </p:cNvGraphicFramePr>
          <p:nvPr>
            <p:extLst>
              <p:ext uri="{D42A27DB-BD31-4B8C-83A1-F6EECF244321}">
                <p14:modId xmlns:p14="http://schemas.microsoft.com/office/powerpoint/2010/main" val="2505229575"/>
              </p:ext>
            </p:extLst>
          </p:nvPr>
        </p:nvGraphicFramePr>
        <p:xfrm>
          <a:off x="1676400" y="1371600"/>
          <a:ext cx="5857876" cy="360045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Diagrama 10"/>
          <p:cNvGraphicFramePr>
            <a:graphicFrameLocks/>
          </p:cNvGraphicFramePr>
          <p:nvPr>
            <p:extLst>
              <p:ext uri="{D42A27DB-BD31-4B8C-83A1-F6EECF244321}">
                <p14:modId xmlns:p14="http://schemas.microsoft.com/office/powerpoint/2010/main" val="3461056344"/>
              </p:ext>
            </p:extLst>
          </p:nvPr>
        </p:nvGraphicFramePr>
        <p:xfrm>
          <a:off x="1295400" y="2133600"/>
          <a:ext cx="6619876" cy="4467225"/>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ietas viršelis">
  <a:themeElements>
    <a:clrScheme name="Kietas viršelis">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Kietas viršelis">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tas viršelis">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370</TotalTime>
  <Words>221</Words>
  <Application>Microsoft Office PowerPoint</Application>
  <PresentationFormat>Demonstracija ekrane (4:3)</PresentationFormat>
  <Paragraphs>74</Paragraphs>
  <Slides>13</Slides>
  <Notes>0</Notes>
  <HiddenSlides>0</HiddenSlides>
  <MMClips>0</MMClips>
  <ScaleCrop>false</ScaleCrop>
  <HeadingPairs>
    <vt:vector size="4" baseType="variant">
      <vt:variant>
        <vt:lpstr>Tema</vt:lpstr>
      </vt:variant>
      <vt:variant>
        <vt:i4>1</vt:i4>
      </vt:variant>
      <vt:variant>
        <vt:lpstr>Skaidrių pavadinimai</vt:lpstr>
      </vt:variant>
      <vt:variant>
        <vt:i4>13</vt:i4>
      </vt:variant>
    </vt:vector>
  </HeadingPairs>
  <TitlesOfParts>
    <vt:vector size="14" baseType="lpstr">
      <vt:lpstr>Kietas viršelis</vt:lpstr>
      <vt:lpstr>     Rokiškio rajono  savivaldybė  </vt:lpstr>
      <vt:lpstr>TEISINIS REGLAMENTAVIMAS</vt:lpstr>
      <vt:lpstr>Strateginį veiklos planą sudaro:    - misija - strateginių pokyčių dalis - strateginiai tikslai - situacijos analize - 6 programos  </vt:lpstr>
      <vt:lpstr>   Situacijos analizėje trumpai pateikiama :    - Išorinės aplinkos analizė - PEST(politiniai-socialiniai veiksniai, technologiniai veiksniai) - Vidinės aplinkos analizė( teisinė bazė, organizacinė struktūra, žmogiškieji ištekliai, planavimas, finansiniai ištekliai, IT ir ryšių sistemos, vidaus darbo kontrolė) -SSGG analizė   </vt:lpstr>
      <vt:lpstr>      Strateginiams tikslams įgyvendinti parengtos programos, kurias sudaro:    - bendroji informacija apie programą - programos tikslai, uždaviniai, priemonės(projektai) ir planuojamos lėšos pagal finansavimo šaltinius - rezultato ir produkto vertinimo kriterijai ir jų reikšmės      </vt:lpstr>
      <vt:lpstr>    Įgyvendinant 3 strateginius tikslus vykdomo 6 programos    1. Savivaldybės pagrindinių funkcijų vykdymo programa 2. Ugdymo kokybės ir mokymosi aplinkos užtikrinimo programa 3. Kultūros, sporto, bendruomenės, vaikų ir jaunimo gyvenimo aktyvinimo  programa 4. Socialinės paramos ir sveikatos apsaugos paslaugų kokybės gerinimo programas 5. Rajono infrastruktūros objektų priežiūros, plėtros ir modernizavimo programa 6. Kaimo plėtros, aplinkos apsaugos ir verslo skatinimo programa     </vt:lpstr>
      <vt:lpstr>PLANUOJAMŲ ASIGNAVIMŲ PROGRAMOMS VYKDYTI 2017–2019 M. SUVESTINĖ            </vt:lpstr>
      <vt:lpstr>Programų asignavimų paskirstymas 2017 m. tūkst. Eur</vt:lpstr>
      <vt:lpstr>  Programų asignavimų paskirstymas 2017 m. proc.</vt:lpstr>
      <vt:lpstr>  Pati didžiausia savo sumine apimtimi yra 2 programa UGDYMO KOKYBĖS IR MOKYMOSI APLINKOS UŽTIKRINIMAS (2017m. asignavimai sudaro 14 mln. 566 tūkst. Eur)</vt:lpstr>
      <vt:lpstr>  Mažiausia savo sumine apimtimi yra 6 programa Kaimo plėtros, aplinkos apsaugos ir verslo skatinimas (2017 m. asignavimai sudaro 1 mln. 483 tūkst. Eur)</vt:lpstr>
      <vt:lpstr>                 - Strateginio veiklos plano rengime dalyvavo savivaldybės strateginių planų rengimo ir įgyvendinimo priežiūros darbo grupė, paskirti programų koordinatoriai.  - Veiklos plano keitimai yra tvirtinami tik savivaldybės tarybos sprendimu.  - Parengtas strateginis veiklos planas padės dirbti ne tik savivaldybės administracijai, bet ir politikams.      </vt:lpstr>
      <vt:lpstr>     Ačiū už dėmesį</vt:lpstr>
    </vt:vector>
  </TitlesOfParts>
  <Company>DT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Rokiškio rajono savivaldybės</dc:title>
  <dc:creator>Grazina</dc:creator>
  <cp:lastModifiedBy>Jurgita Jurkonyte</cp:lastModifiedBy>
  <cp:revision>114</cp:revision>
  <cp:lastPrinted>2017-02-10T09:10:50Z</cp:lastPrinted>
  <dcterms:created xsi:type="dcterms:W3CDTF">2017-02-09T16:33:12Z</dcterms:created>
  <dcterms:modified xsi:type="dcterms:W3CDTF">2017-02-17T13:02:44Z</dcterms:modified>
</cp:coreProperties>
</file>